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11_AFA5650A.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3"/>
  </p:notesMasterIdLst>
  <p:sldIdLst>
    <p:sldId id="256" r:id="rId2"/>
    <p:sldId id="264" r:id="rId3"/>
    <p:sldId id="257" r:id="rId4"/>
    <p:sldId id="258" r:id="rId5"/>
    <p:sldId id="265" r:id="rId6"/>
    <p:sldId id="262" r:id="rId7"/>
    <p:sldId id="259" r:id="rId8"/>
    <p:sldId id="269" r:id="rId9"/>
    <p:sldId id="260" r:id="rId10"/>
    <p:sldId id="263" r:id="rId11"/>
    <p:sldId id="266" r:id="rId12"/>
    <p:sldId id="270" r:id="rId13"/>
    <p:sldId id="277" r:id="rId14"/>
    <p:sldId id="278" r:id="rId15"/>
    <p:sldId id="272" r:id="rId16"/>
    <p:sldId id="276" r:id="rId17"/>
    <p:sldId id="273" r:id="rId18"/>
    <p:sldId id="267" r:id="rId19"/>
    <p:sldId id="268" r:id="rId20"/>
    <p:sldId id="274" r:id="rId21"/>
    <p:sldId id="27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8DCCB1-EC8F-9ADA-2940-EDF5DB2544E1}" name="JAYDEN LYONS" initials="JL" userId="S::2101449@uad.ac.uk::e6418645-c53d-4bb8-8bad-6dd3b4b5814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D4D449-582A-DBAC-900A-605A0EDD8891}" v="116" dt="2022-02-15T18:40:14.904"/>
    <p1510:client id="{7431E752-9A98-46E9-AFD9-54802B9FB44C}" v="9" dt="2022-02-15T12:23:28.779"/>
    <p1510:client id="{965DA671-A09E-5586-3CEE-2E3E4CB003FD}" v="1" dt="2022-02-15T10:17:22.627"/>
    <p1510:client id="{97683F56-03B4-4430-9546-B784BF34089D}" v="3903" dt="2022-02-15T19:49:45.828"/>
    <p1510:client id="{9BADB3AC-82D0-9ABF-4C75-3DA952DF968D}" v="894" dt="2022-02-15T13:28:48.523"/>
    <p1510:client id="{B3E42F5E-1181-41FF-7964-9CAB8F242081}" v="1638" dt="2022-02-15T18:45:09.406"/>
    <p1510:client id="{B9366713-842C-467F-A938-E2811B7C5C6D}" v="138" dt="2022-02-15T12:38:04.443"/>
    <p1510:client id="{C5159CDA-54E0-72F9-9260-293A302678D1}" v="114" vWet="115" dt="2022-02-15T12:44:31.710"/>
    <p1510:client id="{E8812B8A-E76A-5EDF-AAFB-E04733A4A18F}" v="67" dt="2022-02-15T16:11:08.224"/>
    <p1510:client id="{FC807081-6FDA-58C0-6C7D-E63BEC9FDAAC}" v="502" dt="2022-02-15T11:53:47.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modernComment_111_AFA5650A.xml><?xml version="1.0" encoding="utf-8"?>
<p188:cmLst xmlns:a="http://schemas.openxmlformats.org/drawingml/2006/main" xmlns:r="http://schemas.openxmlformats.org/officeDocument/2006/relationships" xmlns:p188="http://schemas.microsoft.com/office/powerpoint/2018/8/main">
  <p188:cm id="{7A2236FF-D128-4C06-9FE7-9CB58A373D2B}" authorId="{368DCCB1-EC8F-9ADA-2940-EDF5DB2544E1}" status="resolved" created="2022-02-15T17:13:30.703">
    <pc:sldMkLst xmlns:pc="http://schemas.microsoft.com/office/powerpoint/2013/main/command">
      <pc:docMk/>
      <pc:sldMk cId="2946852106" sldId="273"/>
    </pc:sldMkLst>
    <p188:txBody>
      <a:bodyPr/>
      <a:lstStyle/>
      <a:p>
        <a:r>
          <a:rPr lang="en-US"/>
          <a:t>Sorry for being inactive, i've had covid and i've completley been losing track of time. I though I was supposed to be doing data protection act, do you still want me to do that or is there anything else you want me to do?
Edit: NVM i''m doing network and information systems regulation act and IPA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70ED56-38E2-479B-800A-5E81276F7EAA}" type="datetimeFigureOut">
              <a:t>2/14/2022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04278C-524F-4D6E-91F9-930BC0C8DEE0}" type="slidenum">
              <a:t>‹#›</a:t>
            </a:fld>
            <a:endParaRPr lang="en-US"/>
          </a:p>
        </p:txBody>
      </p:sp>
    </p:spTree>
    <p:extLst>
      <p:ext uri="{BB962C8B-B14F-4D97-AF65-F5344CB8AC3E}">
        <p14:creationId xmlns:p14="http://schemas.microsoft.com/office/powerpoint/2010/main" val="3182451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lawordo.com/laws-as-an-ethical-hacker/"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theverge.com/2021/6/5/22491859/supreme-court-van-buren-cfaa-hacking-law-scope-narrowed" TargetMode="External"/><Relationship Id="rId4" Type="http://schemas.openxmlformats.org/officeDocument/2006/relationships/hyperlink" Target="https://tarheels.live/pentagonpapers/2021/11/12/tailored-access-operations-tao-hacking-computers-for-nsa/"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nvestopedia.com/terms/s/social-engineering.asp"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gov.uk/government/statistics/cyber-security-breaches-survey-2021/cyber-security-breaches-survey-2021"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co.org.uk/for-organisations/guide-to-data-protection/guide-to-the-general-data-protection-regulation-gdpr/"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gov.uk/government/news/new-cyber-security-laws-to-protect-smart-devices-amid-pandemic-sales-surg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1000"/>
              </a:spcBef>
            </a:pPr>
            <a:r>
              <a:rPr lang="en-US">
                <a:hlinkClick r:id="rId3"/>
              </a:rPr>
              <a:t>Laws you need to know as an Ethical Hacker - Lawordo.com</a:t>
            </a:r>
            <a:r>
              <a:rPr lang="en-US"/>
              <a:t> accessed – 10/02/2022</a:t>
            </a:r>
            <a:endParaRPr lang="en-US">
              <a:hlinkClick r:id="rId3"/>
            </a:endParaRPr>
          </a:p>
          <a:p>
            <a:pPr marL="342900" indent="-342900">
              <a:spcBef>
                <a:spcPts val="1000"/>
              </a:spcBef>
            </a:pPr>
            <a:endParaRPr lang="en-US">
              <a:cs typeface="Calibri"/>
            </a:endParaRPr>
          </a:p>
          <a:p>
            <a:pPr marL="342900" indent="-342900">
              <a:spcBef>
                <a:spcPts val="1000"/>
              </a:spcBef>
            </a:pPr>
            <a:r>
              <a:rPr lang="en-US">
                <a:hlinkClick r:id="rId4"/>
              </a:rPr>
              <a:t>Tailored Access Operations (TAO) revealed under the “Black Budget” | The Pentagon Papers 1971-2021 (tarheels.live)</a:t>
            </a:r>
            <a:r>
              <a:rPr lang="en-US"/>
              <a:t> accessed – 10/02/2022</a:t>
            </a:r>
            <a:endParaRPr lang="en-US">
              <a:cs typeface="Calibri"/>
            </a:endParaRPr>
          </a:p>
          <a:p>
            <a:pPr marL="342900" indent="-342900">
              <a:spcBef>
                <a:spcPts val="1000"/>
              </a:spcBef>
            </a:pPr>
            <a:endParaRPr lang="en-US">
              <a:cs typeface="Calibri"/>
            </a:endParaRPr>
          </a:p>
          <a:p>
            <a:pPr marL="342900" indent="-342900">
              <a:spcBef>
                <a:spcPts val="1000"/>
              </a:spcBef>
            </a:pPr>
            <a:r>
              <a:rPr lang="en-US">
                <a:hlinkClick r:id="rId5"/>
              </a:rPr>
              <a:t>https://www.theverge.com/2021/6/5/22491859/supreme-court-van-buren-cfaa-hacking-law-scope-narrowed</a:t>
            </a:r>
            <a:r>
              <a:rPr lang="en-US"/>
              <a:t>  accessed – 10/02/2022</a:t>
            </a:r>
            <a:endParaRPr lang="en-US">
              <a:cs typeface="Calibri"/>
            </a:endParaRPr>
          </a:p>
        </p:txBody>
      </p:sp>
      <p:sp>
        <p:nvSpPr>
          <p:cNvPr id="4" name="Slide Number Placeholder 3"/>
          <p:cNvSpPr>
            <a:spLocks noGrp="1"/>
          </p:cNvSpPr>
          <p:nvPr>
            <p:ph type="sldNum" sz="quarter" idx="5"/>
          </p:nvPr>
        </p:nvSpPr>
        <p:spPr/>
        <p:txBody>
          <a:bodyPr/>
          <a:lstStyle/>
          <a:p>
            <a:fld id="{D304278C-524F-4D6E-91F9-930BC0C8DEE0}" type="slidenum">
              <a:t>7</a:t>
            </a:fld>
            <a:endParaRPr lang="en-US"/>
          </a:p>
        </p:txBody>
      </p:sp>
    </p:spTree>
    <p:extLst>
      <p:ext uri="{BB962C8B-B14F-4D97-AF65-F5344CB8AC3E}">
        <p14:creationId xmlns:p14="http://schemas.microsoft.com/office/powerpoint/2010/main" val="104364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spcBef>
                <a:spcPts val="1000"/>
              </a:spcBef>
            </a:pPr>
            <a:r>
              <a:rPr lang="en-US">
                <a:hlinkClick r:id="rId3"/>
              </a:rPr>
              <a:t>https://www.investopedia.com/terms/s/social-engineering.asp</a:t>
            </a:r>
            <a:r>
              <a:rPr lang="en-US"/>
              <a:t> accessed 10/02/2022</a:t>
            </a:r>
          </a:p>
          <a:p>
            <a:pPr marL="342900" indent="-342900">
              <a:spcBef>
                <a:spcPts val="1000"/>
              </a:spcBef>
            </a:pPr>
            <a:endParaRPr lang="en-US"/>
          </a:p>
          <a:p>
            <a:pPr marL="342900" indent="-342900">
              <a:spcBef>
                <a:spcPts val="1000"/>
              </a:spcBef>
            </a:pPr>
            <a:r>
              <a:rPr lang="en-US">
                <a:hlinkClick r:id="rId4"/>
              </a:rPr>
              <a:t>https://www.gov.uk/government/statistics/cyber-security-breaches-survey-2021/cyber-security-breaches-survey-2021</a:t>
            </a:r>
            <a:r>
              <a:rPr lang="en-US"/>
              <a:t> accessed 10/02/2022</a:t>
            </a:r>
            <a:endParaRPr lang="en-US">
              <a:cs typeface="Calibri"/>
            </a:endParaRPr>
          </a:p>
        </p:txBody>
      </p:sp>
      <p:sp>
        <p:nvSpPr>
          <p:cNvPr id="4" name="Slide Number Placeholder 3"/>
          <p:cNvSpPr>
            <a:spLocks noGrp="1"/>
          </p:cNvSpPr>
          <p:nvPr>
            <p:ph type="sldNum" sz="quarter" idx="5"/>
          </p:nvPr>
        </p:nvSpPr>
        <p:spPr/>
        <p:txBody>
          <a:bodyPr/>
          <a:lstStyle/>
          <a:p>
            <a:fld id="{D304278C-524F-4D6E-91F9-930BC0C8DEE0}" type="slidenum">
              <a:t>8</a:t>
            </a:fld>
            <a:endParaRPr lang="en-US"/>
          </a:p>
        </p:txBody>
      </p:sp>
    </p:spTree>
    <p:extLst>
      <p:ext uri="{BB962C8B-B14F-4D97-AF65-F5344CB8AC3E}">
        <p14:creationId xmlns:p14="http://schemas.microsoft.com/office/powerpoint/2010/main" val="1760833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https://ico.org.uk/for-organisations/guide-to-data-protection/guide-to-the-general-data-protection-regulation-gdpr/</a:t>
            </a:r>
            <a:r>
              <a:rPr lang="en-US"/>
              <a:t>  accessed 10/02/2022</a:t>
            </a:r>
          </a:p>
          <a:p>
            <a:endParaRPr lang="en-US">
              <a:cs typeface="Calibri"/>
            </a:endParaRPr>
          </a:p>
          <a:p>
            <a:r>
              <a:rPr lang="en-US">
                <a:hlinkClick r:id="rId4"/>
              </a:rPr>
              <a:t>https://www.gov.uk/government/news/new-cyber-security-laws-to-protect-smart-devices-amid-pandemic-sales-surge</a:t>
            </a:r>
            <a:r>
              <a:rPr lang="en-US"/>
              <a:t> accessed 15/02/2022</a:t>
            </a:r>
            <a:endParaRPr lang="en-US">
              <a:cs typeface="Calibri"/>
            </a:endParaRPr>
          </a:p>
        </p:txBody>
      </p:sp>
      <p:sp>
        <p:nvSpPr>
          <p:cNvPr id="4" name="Slide Number Placeholder 3"/>
          <p:cNvSpPr>
            <a:spLocks noGrp="1"/>
          </p:cNvSpPr>
          <p:nvPr>
            <p:ph type="sldNum" sz="quarter" idx="5"/>
          </p:nvPr>
        </p:nvSpPr>
        <p:spPr/>
        <p:txBody>
          <a:bodyPr/>
          <a:lstStyle/>
          <a:p>
            <a:fld id="{D304278C-524F-4D6E-91F9-930BC0C8DEE0}" type="slidenum">
              <a:t>9</a:t>
            </a:fld>
            <a:endParaRPr lang="en-US"/>
          </a:p>
        </p:txBody>
      </p:sp>
    </p:spTree>
    <p:extLst>
      <p:ext uri="{BB962C8B-B14F-4D97-AF65-F5344CB8AC3E}">
        <p14:creationId xmlns:p14="http://schemas.microsoft.com/office/powerpoint/2010/main" val="2236071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304278C-524F-4D6E-91F9-930BC0C8DEE0}" type="slidenum">
              <a:rPr lang="en-GB" smtClean="0"/>
              <a:t>12</a:t>
            </a:fld>
            <a:endParaRPr lang="en-GB"/>
          </a:p>
        </p:txBody>
      </p:sp>
    </p:spTree>
    <p:extLst>
      <p:ext uri="{BB962C8B-B14F-4D97-AF65-F5344CB8AC3E}">
        <p14:creationId xmlns:p14="http://schemas.microsoft.com/office/powerpoint/2010/main" val="7644619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2/11/2022</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80939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2/11/2022</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8962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2/11/2022</a:t>
            </a:fld>
            <a:endParaRPr lang="en-US"/>
          </a:p>
        </p:txBody>
      </p:sp>
      <p:sp>
        <p:nvSpPr>
          <p:cNvPr id="5" name="Footer Placeholder 4"/>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461821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2/11/2022</a:t>
            </a:fld>
            <a:endParaRPr lang="en-US"/>
          </a:p>
        </p:txBody>
      </p:sp>
      <p:sp>
        <p:nvSpPr>
          <p:cNvPr id="5" name="Footer Placeholder 4"/>
          <p:cNvSpPr>
            <a:spLocks noGrp="1"/>
          </p:cNvSpPr>
          <p:nvPr>
            <p:ph type="ftr" sz="quarter" idx="11"/>
          </p:nvPr>
        </p:nvSpPr>
        <p:spPr/>
        <p:txBody>
          <a:bodyPr/>
          <a:lstStyle/>
          <a:p>
            <a:r>
              <a:rPr lang="en-US"/>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23153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2/11/2022</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17280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2/11/2022</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096314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2/11/2022</a:t>
            </a:fld>
            <a:endParaRPr lang="en-US"/>
          </a:p>
        </p:txBody>
      </p:sp>
      <p:sp>
        <p:nvSpPr>
          <p:cNvPr id="8" name="Footer Placeholder 7"/>
          <p:cNvSpPr>
            <a:spLocks noGrp="1"/>
          </p:cNvSpPr>
          <p:nvPr>
            <p:ph type="ftr" sz="quarter" idx="11"/>
          </p:nvPr>
        </p:nvSpPr>
        <p:spPr>
          <a:xfrm>
            <a:off x="561111" y="6391838"/>
            <a:ext cx="3644282" cy="304801"/>
          </a:xfrm>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868486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2/11/2022</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61098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2/11/2022</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74563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dirty="0"/>
              <a:t>2/11/2022</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19281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2/11/2022</a:t>
            </a:fld>
            <a:endParaRPr lang="en-US"/>
          </a:p>
        </p:txBody>
      </p:sp>
      <p:sp>
        <p:nvSpPr>
          <p:cNvPr id="5" name="Footer Placeholder 4"/>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48303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dirty="0"/>
              <a:t>2/11/2022</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693219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dirty="0"/>
              <a:t>2/11/2022</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843342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2/11/2022</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44810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2/11/2022</a:t>
            </a:fld>
            <a:endParaRPr lang="en-US"/>
          </a:p>
        </p:txBody>
      </p:sp>
      <p:sp>
        <p:nvSpPr>
          <p:cNvPr id="3" name="Footer Placeholder 2"/>
          <p:cNvSpPr>
            <a:spLocks noGrp="1"/>
          </p:cNvSpPr>
          <p:nvPr>
            <p:ph type="ftr" sz="quarter" idx="11"/>
          </p:nvPr>
        </p:nvSpPr>
        <p:spPr/>
        <p:txBody>
          <a:bodyPr/>
          <a:lstStyle/>
          <a:p>
            <a:r>
              <a:rPr lang="en-US"/>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7723451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2/11/2022</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125972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endParaRPr lang="en-US"/>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2/11/2022</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12095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2/11/2022</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69771112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5.png"/><Relationship Id="rId4" Type="http://schemas.openxmlformats.org/officeDocument/2006/relationships/hyperlink" Target="https://www.cps.gov.uk/legal-guidance/computer-misuse-act"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hyperlink" Target="https://www.cps.gov.uk/legal-guidance/computer-misuse-act"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5.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microsoft.com/office/2018/10/relationships/comments" Target="../comments/modernComment_111_AFA5650A.xml"/></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hyperlink" Target="http://www.bbc.co.uk" TargetMode="External"/><Relationship Id="rId5" Type="http://schemas.openxmlformats.org/officeDocument/2006/relationships/hyperlink" Target="https://www.kaspersky.co.uk/resource-center/threats/ransomware-wannacry" TargetMode="External"/><Relationship Id="rId4" Type="http://schemas.openxmlformats.org/officeDocument/2006/relationships/hyperlink" Target="https://www.acronis.com/en-gb/articles/nhs-cyber-attack/"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5.png"/><Relationship Id="rId4" Type="http://schemas.openxmlformats.org/officeDocument/2006/relationships/hyperlink" Target="https://www.bbc.co.uk/news/uk-england-42733638"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s://www.merriam-webster.com/dictionary/cybercrime"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freemanlaw.com/computer-fraud-abuse-act-cfaa/" TargetMode="External"/><Relationship Id="rId3" Type="http://schemas.openxmlformats.org/officeDocument/2006/relationships/hyperlink" Target="https://www.merriam-webster.com/dictionary/cybercrime" TargetMode="External"/><Relationship Id="rId7" Type="http://schemas.openxmlformats.org/officeDocument/2006/relationships/hyperlink" Target="https://www.bbc.co.uk/news/uk-england-42733638" TargetMode="External"/><Relationship Id="rId12" Type="http://schemas.openxmlformats.org/officeDocument/2006/relationships/hyperlink" Target="https://www.nationalcrimeagency.gov.uk/what-we-do/crime-threats/cyber-crime" TargetMode="External"/><Relationship Id="rId2" Type="http://schemas.openxmlformats.org/officeDocument/2006/relationships/hyperlink" Target="https://serocu.police.uk/computer-misuse-act/#:~:text=Section%203ZA%20of%20the%20Computer,is%2014%20years%20in%20prison" TargetMode="External"/><Relationship Id="rId1" Type="http://schemas.openxmlformats.org/officeDocument/2006/relationships/slideLayout" Target="../slideLayouts/slideLayout2.xml"/><Relationship Id="rId6" Type="http://schemas.openxmlformats.org/officeDocument/2006/relationships/hyperlink" Target="https://www.kaspersky.co.uk/resource-center/threats/ransomware-wannacry" TargetMode="External"/><Relationship Id="rId11" Type="http://schemas.openxmlformats.org/officeDocument/2006/relationships/hyperlink" Target="https://iclg.com/practice-areas/cybersecurity-laws-and-regulations/england-and-wales" TargetMode="External"/><Relationship Id="rId5" Type="http://schemas.openxmlformats.org/officeDocument/2006/relationships/hyperlink" Target="https://www.acronis.com/en-gb/articles/nhs-cyber-attack/" TargetMode="External"/><Relationship Id="rId10" Type="http://schemas.openxmlformats.org/officeDocument/2006/relationships/hyperlink" Target="https://www.itgovernance.co.uk/dpa-and-gdpr-penalties" TargetMode="External"/><Relationship Id="rId4" Type="http://schemas.openxmlformats.org/officeDocument/2006/relationships/hyperlink" Target="https://www.cps.gov.uk/legal-guidance/computer-misuse-act" TargetMode="External"/><Relationship Id="rId9" Type="http://schemas.openxmlformats.org/officeDocument/2006/relationships/hyperlink" Target="https://www.gov.uk/data-protection"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assets.publishing.service.gov.uk/government/uploads/system/uploads/attachment_data/file/473745/Factsheet-Internet_Connection_Records.pdf" TargetMode="External"/><Relationship Id="rId3" Type="http://schemas.openxmlformats.org/officeDocument/2006/relationships/hyperlink" Target="https://www.cityam.com/uk-loses-2-5bn-in-fraud-and-cyber-crime-cases-during-2021/" TargetMode="External"/><Relationship Id="rId7" Type="http://schemas.openxmlformats.org/officeDocument/2006/relationships/hyperlink" Target="https://www.theguardian.com/media/2017/nov/30/press-freedom-at-all-time-low-journalist-safety-article-19-v-dem-study" TargetMode="External"/><Relationship Id="rId12" Type="http://schemas.openxmlformats.org/officeDocument/2006/relationships/hyperlink" Target="https://www.legislation.gov.uk/uksi/2018/506/contents" TargetMode="External"/><Relationship Id="rId2" Type="http://schemas.openxmlformats.org/officeDocument/2006/relationships/hyperlink" Target="https://lawtimesjournal.com/cyber-laws-in-united-kingdom/" TargetMode="External"/><Relationship Id="rId1" Type="http://schemas.openxmlformats.org/officeDocument/2006/relationships/slideLayout" Target="../slideLayouts/slideLayout2.xml"/><Relationship Id="rId6" Type="http://schemas.openxmlformats.org/officeDocument/2006/relationships/hyperlink" Target="https://www.bbc.co.uk/news/technology-57011639" TargetMode="External"/><Relationship Id="rId11" Type="http://schemas.openxmlformats.org/officeDocument/2006/relationships/hyperlink" Target="https://ico.org.uk/for-organisations/the-guide-to-nis/security-requirements/" TargetMode="External"/><Relationship Id="rId5" Type="http://schemas.openxmlformats.org/officeDocument/2006/relationships/hyperlink" Target="https://cms.law/en/int/expert-guides/cms-expert-guide-to-data-protection-and-cyber-security-laws/united-kingdom" TargetMode="External"/><Relationship Id="rId10" Type="http://schemas.openxmlformats.org/officeDocument/2006/relationships/hyperlink" Target="https://www.gov.uk/government/collections/investigatory-powers-bill" TargetMode="External"/><Relationship Id="rId4" Type="http://schemas.openxmlformats.org/officeDocument/2006/relationships/hyperlink" Target="https://www.ramsac.com/blog/cybercrime-legislation-uk/" TargetMode="External"/><Relationship Id="rId9" Type="http://schemas.openxmlformats.org/officeDocument/2006/relationships/hyperlink" Target="https://www.gchq.gov.uk/information/investigatory-powers-act"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1.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p:cNvSpPr>
            <a:spLocks noGrp="1"/>
          </p:cNvSpPr>
          <p:nvPr>
            <p:ph type="ctrTitle"/>
          </p:nvPr>
        </p:nvSpPr>
        <p:spPr>
          <a:xfrm>
            <a:off x="6744929" y="1241266"/>
            <a:ext cx="4798142" cy="3153753"/>
          </a:xfrm>
        </p:spPr>
        <p:txBody>
          <a:bodyPr>
            <a:normAutofit/>
          </a:bodyPr>
          <a:lstStyle/>
          <a:p>
            <a:r>
              <a:rPr lang="en-US" b="1">
                <a:solidFill>
                  <a:srgbClr val="EBEBEB"/>
                </a:solidFill>
                <a:cs typeface="Calibri Light"/>
              </a:rPr>
              <a:t>Cyber law presentation</a:t>
            </a:r>
          </a:p>
        </p:txBody>
      </p:sp>
      <p:sp>
        <p:nvSpPr>
          <p:cNvPr id="3" name="Subtitle 2"/>
          <p:cNvSpPr>
            <a:spLocks noGrp="1"/>
          </p:cNvSpPr>
          <p:nvPr>
            <p:ph type="subTitle" idx="1"/>
          </p:nvPr>
        </p:nvSpPr>
        <p:spPr>
          <a:xfrm>
            <a:off x="6744929" y="4591665"/>
            <a:ext cx="4798142" cy="1622322"/>
          </a:xfrm>
        </p:spPr>
        <p:txBody>
          <a:bodyPr>
            <a:normAutofit/>
          </a:bodyPr>
          <a:lstStyle/>
          <a:p>
            <a:r>
              <a:rPr lang="en-US"/>
              <a:t>Computer crime</a:t>
            </a:r>
          </a:p>
        </p:txBody>
      </p:sp>
      <p:sp>
        <p:nvSpPr>
          <p:cNvPr id="12" name="Rectangle 11">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Graphic 6" descr="Teacher">
            <a:extLst>
              <a:ext uri="{FF2B5EF4-FFF2-40B4-BE49-F238E27FC236}">
                <a16:creationId xmlns:a16="http://schemas.microsoft.com/office/drawing/2014/main" id="{7C48E8DD-E3BB-4747-89E9-66A3A411E8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692A-92C7-4870-8C69-14C1506C93E2}"/>
              </a:ext>
            </a:extLst>
          </p:cNvPr>
          <p:cNvSpPr>
            <a:spLocks noGrp="1"/>
          </p:cNvSpPr>
          <p:nvPr>
            <p:ph type="title"/>
          </p:nvPr>
        </p:nvSpPr>
        <p:spPr/>
        <p:txBody>
          <a:bodyPr/>
          <a:lstStyle/>
          <a:p>
            <a:r>
              <a:rPr lang="en-US"/>
              <a:t>Computer Misuse Act (1990)</a:t>
            </a:r>
          </a:p>
        </p:txBody>
      </p:sp>
      <p:sp>
        <p:nvSpPr>
          <p:cNvPr id="3" name="Content Placeholder 2">
            <a:extLst>
              <a:ext uri="{FF2B5EF4-FFF2-40B4-BE49-F238E27FC236}">
                <a16:creationId xmlns:a16="http://schemas.microsoft.com/office/drawing/2014/main" id="{ED230A15-E709-466E-9672-82AA7277A722}"/>
              </a:ext>
            </a:extLst>
          </p:cNvPr>
          <p:cNvSpPr>
            <a:spLocks noGrp="1"/>
          </p:cNvSpPr>
          <p:nvPr>
            <p:ph idx="1"/>
          </p:nvPr>
        </p:nvSpPr>
        <p:spPr>
          <a:xfrm>
            <a:off x="1154954" y="2603500"/>
            <a:ext cx="8825659" cy="3604325"/>
          </a:xfrm>
        </p:spPr>
        <p:txBody>
          <a:bodyPr vert="horz" lIns="91440" tIns="45720" rIns="91440" bIns="45720" rtlCol="0" anchor="t">
            <a:normAutofit fontScale="85000" lnSpcReduction="10000"/>
          </a:bodyPr>
          <a:lstStyle/>
          <a:p>
            <a:r>
              <a:rPr lang="en-US" dirty="0"/>
              <a:t>The 'Computer Misuse Act' was first introduced into British law in 1990.</a:t>
            </a:r>
          </a:p>
          <a:p>
            <a:r>
              <a:rPr lang="en-US" dirty="0"/>
              <a:t>This law sets out various computer crime offences</a:t>
            </a:r>
          </a:p>
          <a:p>
            <a:r>
              <a:rPr lang="en-US" dirty="0"/>
              <a:t>The offences include:</a:t>
            </a:r>
          </a:p>
          <a:p>
            <a:r>
              <a:rPr lang="en-US" dirty="0"/>
              <a:t>'</a:t>
            </a:r>
            <a:r>
              <a:rPr lang="en-US" dirty="0" err="1"/>
              <a:t>Unauthorised</a:t>
            </a:r>
            <a:r>
              <a:rPr lang="en-US" dirty="0"/>
              <a:t> access to computer material' </a:t>
            </a:r>
          </a:p>
          <a:p>
            <a:r>
              <a:rPr lang="en-US" dirty="0"/>
              <a:t>'</a:t>
            </a:r>
            <a:r>
              <a:rPr lang="en-US" dirty="0" err="1"/>
              <a:t>Unauthorised</a:t>
            </a:r>
            <a:r>
              <a:rPr lang="en-US" dirty="0"/>
              <a:t> access with intent to </a:t>
            </a:r>
            <a:r>
              <a:rPr lang="en-US" dirty="0" err="1"/>
              <a:t>comit</a:t>
            </a:r>
            <a:r>
              <a:rPr lang="en-US" dirty="0"/>
              <a:t> or facilitate commission of further offences'</a:t>
            </a:r>
          </a:p>
          <a:p>
            <a:r>
              <a:rPr lang="en-US" dirty="0"/>
              <a:t>'</a:t>
            </a:r>
            <a:r>
              <a:rPr lang="en-US" dirty="0" err="1"/>
              <a:t>Unauthorised</a:t>
            </a:r>
            <a:r>
              <a:rPr lang="en-US" dirty="0"/>
              <a:t> Acts with intent to impair, or with recklessness as to impairing the operation of a computer'</a:t>
            </a:r>
          </a:p>
          <a:p>
            <a:r>
              <a:rPr lang="en-US" dirty="0"/>
              <a:t>'</a:t>
            </a:r>
            <a:r>
              <a:rPr lang="en-US" dirty="0" err="1"/>
              <a:t>Unauthorised</a:t>
            </a:r>
            <a:r>
              <a:rPr lang="en-US" dirty="0"/>
              <a:t> acts causing, or creating risk of, serious damage'</a:t>
            </a:r>
          </a:p>
          <a:p>
            <a:r>
              <a:rPr lang="en-US" dirty="0"/>
              <a:t>'Making, supplying or obtaining articles for use in offence under Section 1, 3 or 3ZA'</a:t>
            </a:r>
          </a:p>
          <a:p>
            <a:r>
              <a:rPr lang="en-US" dirty="0"/>
              <a:t>(Information accessed on </a:t>
            </a:r>
            <a:r>
              <a:rPr lang="en-US" dirty="0">
                <a:ea typeface="+mn-lt"/>
                <a:cs typeface="+mn-lt"/>
                <a:hlinkClick r:id="rId4"/>
              </a:rPr>
              <a:t>https://www.cps.gov.uk/legal-guidance/computer-misuse-act</a:t>
            </a:r>
            <a:r>
              <a:rPr lang="en-US" dirty="0">
                <a:ea typeface="+mn-lt"/>
                <a:cs typeface="+mn-lt"/>
              </a:rPr>
              <a:t> 07/02/2022)</a:t>
            </a:r>
            <a:endParaRPr lang="en-US" dirty="0"/>
          </a:p>
          <a:p>
            <a:endParaRPr lang="en-US" dirty="0"/>
          </a:p>
          <a:p>
            <a:endParaRPr lang="en-US" dirty="0"/>
          </a:p>
          <a:p>
            <a:endParaRPr lang="en-US" dirty="0"/>
          </a:p>
          <a:p>
            <a:endParaRPr lang="en-US" dirty="0"/>
          </a:p>
        </p:txBody>
      </p:sp>
      <p:sp>
        <p:nvSpPr>
          <p:cNvPr id="5" name="Footer Placeholder 4">
            <a:extLst>
              <a:ext uri="{FF2B5EF4-FFF2-40B4-BE49-F238E27FC236}">
                <a16:creationId xmlns:a16="http://schemas.microsoft.com/office/drawing/2014/main" id="{DE1817D4-AAE3-4158-BE5E-A0CFE512F3FC}"/>
              </a:ext>
            </a:extLst>
          </p:cNvPr>
          <p:cNvSpPr>
            <a:spLocks noGrp="1"/>
          </p:cNvSpPr>
          <p:nvPr>
            <p:ph type="ftr" sz="quarter" idx="11"/>
          </p:nvPr>
        </p:nvSpPr>
        <p:spPr/>
        <p:txBody>
          <a:bodyPr/>
          <a:lstStyle/>
          <a:p>
            <a:r>
              <a:rPr lang="en-US"/>
              <a:t>Ewan Dailly - 2101195</a:t>
            </a:r>
          </a:p>
        </p:txBody>
      </p:sp>
      <p:pic>
        <p:nvPicPr>
          <p:cNvPr id="4" name="Part Three">
            <a:hlinkClick r:id="" action="ppaction://media"/>
            <a:extLst>
              <a:ext uri="{FF2B5EF4-FFF2-40B4-BE49-F238E27FC236}">
                <a16:creationId xmlns:a16="http://schemas.microsoft.com/office/drawing/2014/main" id="{431CAD87-9190-47CF-A963-21D19EFFBA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69552" y="5767165"/>
            <a:ext cx="487363" cy="487363"/>
          </a:xfrm>
          <a:prstGeom prst="rect">
            <a:avLst/>
          </a:prstGeom>
        </p:spPr>
      </p:pic>
    </p:spTree>
    <p:extLst>
      <p:ext uri="{BB962C8B-B14F-4D97-AF65-F5344CB8AC3E}">
        <p14:creationId xmlns:p14="http://schemas.microsoft.com/office/powerpoint/2010/main" val="1832548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29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A4C5-EFF6-4B5F-9E99-5D1DEBC1429F}"/>
              </a:ext>
            </a:extLst>
          </p:cNvPr>
          <p:cNvSpPr>
            <a:spLocks noGrp="1"/>
          </p:cNvSpPr>
          <p:nvPr>
            <p:ph type="title"/>
          </p:nvPr>
        </p:nvSpPr>
        <p:spPr/>
        <p:txBody>
          <a:bodyPr/>
          <a:lstStyle/>
          <a:p>
            <a:r>
              <a:rPr lang="en-US"/>
              <a:t>Computer Misuse Act Implications</a:t>
            </a:r>
          </a:p>
        </p:txBody>
      </p:sp>
      <p:sp>
        <p:nvSpPr>
          <p:cNvPr id="3" name="Content Placeholder 2">
            <a:extLst>
              <a:ext uri="{FF2B5EF4-FFF2-40B4-BE49-F238E27FC236}">
                <a16:creationId xmlns:a16="http://schemas.microsoft.com/office/drawing/2014/main" id="{BC60BF25-8530-4CD3-8154-AE2E0AA4D73D}"/>
              </a:ext>
            </a:extLst>
          </p:cNvPr>
          <p:cNvSpPr>
            <a:spLocks noGrp="1"/>
          </p:cNvSpPr>
          <p:nvPr>
            <p:ph idx="1"/>
          </p:nvPr>
        </p:nvSpPr>
        <p:spPr/>
        <p:txBody>
          <a:bodyPr vert="horz" lIns="91440" tIns="45720" rIns="91440" bIns="45720" rtlCol="0" anchor="t">
            <a:normAutofit/>
          </a:bodyPr>
          <a:lstStyle/>
          <a:p>
            <a:r>
              <a:rPr lang="en-US"/>
              <a:t>The penalties and consequences vary depending on which section the person has committed offence.</a:t>
            </a:r>
          </a:p>
          <a:p>
            <a:r>
              <a:rPr lang="en-US"/>
              <a:t>Section 1 – The maximum penalty is 2 years imprisonment.</a:t>
            </a:r>
          </a:p>
          <a:p>
            <a:r>
              <a:rPr lang="en-US"/>
              <a:t>Section 2 – The maximum penalty is 5 years imprisonment.</a:t>
            </a:r>
          </a:p>
          <a:p>
            <a:r>
              <a:rPr lang="en-US"/>
              <a:t>Section 3 – The maximum penalty is 10 years imprisonment.</a:t>
            </a:r>
          </a:p>
          <a:p>
            <a:r>
              <a:rPr lang="en-US"/>
              <a:t>Section 3ZA – The maximum penalty is 14 years imprisonment.</a:t>
            </a:r>
          </a:p>
          <a:p>
            <a:r>
              <a:rPr lang="en-US"/>
              <a:t>Section 3A – The maximum penalty is 2 years imprisonment.</a:t>
            </a:r>
          </a:p>
          <a:p>
            <a:r>
              <a:rPr lang="en-US"/>
              <a:t>(</a:t>
            </a:r>
            <a:r>
              <a:rPr lang="en-US">
                <a:ea typeface="+mn-lt"/>
                <a:cs typeface="+mn-lt"/>
                <a:hlinkClick r:id="rId4"/>
              </a:rPr>
              <a:t>https://www.cps.gov.uk/legal-guidance/computer-misuse-act</a:t>
            </a:r>
            <a:r>
              <a:rPr lang="en-US">
                <a:ea typeface="+mn-lt"/>
                <a:cs typeface="+mn-lt"/>
              </a:rPr>
              <a:t>, 07/02/2022)</a:t>
            </a:r>
            <a:endParaRPr lang="en-US"/>
          </a:p>
        </p:txBody>
      </p:sp>
      <p:sp>
        <p:nvSpPr>
          <p:cNvPr id="4" name="Footer Placeholder 3">
            <a:extLst>
              <a:ext uri="{FF2B5EF4-FFF2-40B4-BE49-F238E27FC236}">
                <a16:creationId xmlns:a16="http://schemas.microsoft.com/office/drawing/2014/main" id="{CC4464F2-7FE7-4CAD-BE2E-80154B97AA08}"/>
              </a:ext>
            </a:extLst>
          </p:cNvPr>
          <p:cNvSpPr>
            <a:spLocks noGrp="1"/>
          </p:cNvSpPr>
          <p:nvPr>
            <p:ph type="ftr" sz="quarter" idx="11"/>
          </p:nvPr>
        </p:nvSpPr>
        <p:spPr/>
        <p:txBody>
          <a:bodyPr/>
          <a:lstStyle/>
          <a:p>
            <a:r>
              <a:rPr lang="en-US"/>
              <a:t>Ewan Dailly - 2101195</a:t>
            </a:r>
          </a:p>
        </p:txBody>
      </p:sp>
      <p:pic>
        <p:nvPicPr>
          <p:cNvPr id="5" name="Part Four">
            <a:hlinkClick r:id="" action="ppaction://media"/>
            <a:extLst>
              <a:ext uri="{FF2B5EF4-FFF2-40B4-BE49-F238E27FC236}">
                <a16:creationId xmlns:a16="http://schemas.microsoft.com/office/drawing/2014/main" id="{BD59F868-5D1F-4725-A125-A155FEAECE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48396" y="5975184"/>
            <a:ext cx="487363" cy="487363"/>
          </a:xfrm>
          <a:prstGeom prst="rect">
            <a:avLst/>
          </a:prstGeom>
        </p:spPr>
      </p:pic>
    </p:spTree>
    <p:extLst>
      <p:ext uri="{BB962C8B-B14F-4D97-AF65-F5344CB8AC3E}">
        <p14:creationId xmlns:p14="http://schemas.microsoft.com/office/powerpoint/2010/main" val="108086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E3066-7CC9-48C2-B964-7D04E934FE8A}"/>
              </a:ext>
            </a:extLst>
          </p:cNvPr>
          <p:cNvSpPr>
            <a:spLocks noGrp="1"/>
          </p:cNvSpPr>
          <p:nvPr>
            <p:ph type="title"/>
          </p:nvPr>
        </p:nvSpPr>
        <p:spPr/>
        <p:txBody>
          <a:bodyPr/>
          <a:lstStyle/>
          <a:p>
            <a:r>
              <a:rPr lang="en-US" dirty="0"/>
              <a:t>The Communications Act (2003)</a:t>
            </a:r>
          </a:p>
        </p:txBody>
      </p:sp>
      <p:sp>
        <p:nvSpPr>
          <p:cNvPr id="7" name="TextBox 6">
            <a:extLst>
              <a:ext uri="{FF2B5EF4-FFF2-40B4-BE49-F238E27FC236}">
                <a16:creationId xmlns:a16="http://schemas.microsoft.com/office/drawing/2014/main" id="{651AF506-A275-4CA0-BCE2-0A1492E7E3B1}"/>
              </a:ext>
            </a:extLst>
          </p:cNvPr>
          <p:cNvSpPr txBox="1"/>
          <p:nvPr/>
        </p:nvSpPr>
        <p:spPr>
          <a:xfrm>
            <a:off x="293913" y="2394856"/>
            <a:ext cx="4800600" cy="3970318"/>
          </a:xfrm>
          <a:prstGeom prst="rect">
            <a:avLst/>
          </a:prstGeom>
          <a:noFill/>
        </p:spPr>
        <p:txBody>
          <a:bodyPr wrap="square" rtlCol="0">
            <a:spAutoFit/>
          </a:bodyPr>
          <a:lstStyle/>
          <a:p>
            <a:r>
              <a:rPr lang="en-GB" dirty="0"/>
              <a:t>As technology has advanced so too have the threats to it including existing technology’s a more recent issue with the online world of social media is the rise of online abuse people receive particularly through social media which has risen in the last 20 years.</a:t>
            </a:r>
          </a:p>
          <a:p>
            <a:endParaRPr lang="en-GB" dirty="0"/>
          </a:p>
          <a:p>
            <a:r>
              <a:rPr lang="en-GB" dirty="0"/>
              <a:t>As a result the UK government passed the communications act in order to address this and other advancements in communication technology.</a:t>
            </a:r>
          </a:p>
          <a:p>
            <a:endParaRPr lang="en-GB" dirty="0"/>
          </a:p>
          <a:p>
            <a:endParaRPr lang="en-GB" dirty="0"/>
          </a:p>
        </p:txBody>
      </p:sp>
      <p:sp>
        <p:nvSpPr>
          <p:cNvPr id="8" name="TextBox 7">
            <a:extLst>
              <a:ext uri="{FF2B5EF4-FFF2-40B4-BE49-F238E27FC236}">
                <a16:creationId xmlns:a16="http://schemas.microsoft.com/office/drawing/2014/main" id="{B10B03D8-9594-454B-9A43-86223C1AE2ED}"/>
              </a:ext>
            </a:extLst>
          </p:cNvPr>
          <p:cNvSpPr txBox="1"/>
          <p:nvPr/>
        </p:nvSpPr>
        <p:spPr>
          <a:xfrm>
            <a:off x="174171" y="6531429"/>
            <a:ext cx="2340429" cy="261610"/>
          </a:xfrm>
          <a:prstGeom prst="rect">
            <a:avLst/>
          </a:prstGeom>
          <a:noFill/>
        </p:spPr>
        <p:txBody>
          <a:bodyPr wrap="square" rtlCol="0">
            <a:spAutoFit/>
          </a:bodyPr>
          <a:lstStyle/>
          <a:p>
            <a:r>
              <a:rPr lang="en-GB" sz="1100" b="1" dirty="0">
                <a:solidFill>
                  <a:schemeClr val="accent1"/>
                </a:solidFill>
              </a:rPr>
              <a:t>Myles Daniels 2104397</a:t>
            </a:r>
          </a:p>
        </p:txBody>
      </p:sp>
      <p:sp>
        <p:nvSpPr>
          <p:cNvPr id="9" name="TextBox 8">
            <a:extLst>
              <a:ext uri="{FF2B5EF4-FFF2-40B4-BE49-F238E27FC236}">
                <a16:creationId xmlns:a16="http://schemas.microsoft.com/office/drawing/2014/main" id="{8E07E2B0-C8D0-4770-A627-1869E3CC196B}"/>
              </a:ext>
            </a:extLst>
          </p:cNvPr>
          <p:cNvSpPr txBox="1"/>
          <p:nvPr/>
        </p:nvSpPr>
        <p:spPr>
          <a:xfrm>
            <a:off x="5042581" y="2696924"/>
            <a:ext cx="3777343" cy="2862322"/>
          </a:xfrm>
          <a:prstGeom prst="rect">
            <a:avLst/>
          </a:prstGeom>
          <a:noFill/>
        </p:spPr>
        <p:txBody>
          <a:bodyPr wrap="square" rtlCol="0">
            <a:spAutoFit/>
          </a:bodyPr>
          <a:lstStyle/>
          <a:p>
            <a:r>
              <a:rPr lang="en-GB" dirty="0"/>
              <a:t>The key part of this legislation that we are focusing on is that it makes it an offence to send a malicious communication over social media was now a criminal offence and a punishment for this includes a unlimited fine or/and maximum of 2 years imprisonment.</a:t>
            </a:r>
          </a:p>
          <a:p>
            <a:endParaRPr lang="en-GB" dirty="0"/>
          </a:p>
        </p:txBody>
      </p:sp>
      <p:sp>
        <p:nvSpPr>
          <p:cNvPr id="12" name="TextBox 11">
            <a:extLst>
              <a:ext uri="{FF2B5EF4-FFF2-40B4-BE49-F238E27FC236}">
                <a16:creationId xmlns:a16="http://schemas.microsoft.com/office/drawing/2014/main" id="{C8FA6B5C-EF55-4A98-AD78-3D3DD3359A1C}"/>
              </a:ext>
            </a:extLst>
          </p:cNvPr>
          <p:cNvSpPr txBox="1"/>
          <p:nvPr/>
        </p:nvSpPr>
        <p:spPr>
          <a:xfrm>
            <a:off x="8645753" y="2512258"/>
            <a:ext cx="3372076" cy="3046988"/>
          </a:xfrm>
          <a:prstGeom prst="rect">
            <a:avLst/>
          </a:prstGeom>
          <a:noFill/>
        </p:spPr>
        <p:txBody>
          <a:bodyPr wrap="square" rtlCol="0">
            <a:spAutoFit/>
          </a:bodyPr>
          <a:lstStyle/>
          <a:p>
            <a:r>
              <a:rPr lang="en-GB" sz="1600" dirty="0"/>
              <a:t>A notable example of someone being prosecuted for this was a man named Paul chambers in 2010 who wrote on twitter in response to cancelled flights at Sheffield airport he would ‘blow it sky high’ he was found guilty for sending a malicious commutation and ordered to pay a £385 fine and £600 in costs though it was later overturned.</a:t>
            </a:r>
          </a:p>
        </p:txBody>
      </p:sp>
      <p:pic>
        <p:nvPicPr>
          <p:cNvPr id="17" name="Slide 12">
            <a:hlinkClick r:id="" action="ppaction://media"/>
            <a:extLst>
              <a:ext uri="{FF2B5EF4-FFF2-40B4-BE49-F238E27FC236}">
                <a16:creationId xmlns:a16="http://schemas.microsoft.com/office/drawing/2014/main" id="{4F04CE61-A5CA-4684-B7E9-A2E5F3CA33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7686" y="6125029"/>
            <a:ext cx="406400" cy="406400"/>
          </a:xfrm>
          <a:prstGeom prst="rect">
            <a:avLst/>
          </a:prstGeom>
        </p:spPr>
      </p:pic>
    </p:spTree>
    <p:extLst>
      <p:ext uri="{BB962C8B-B14F-4D97-AF65-F5344CB8AC3E}">
        <p14:creationId xmlns:p14="http://schemas.microsoft.com/office/powerpoint/2010/main" val="973902288"/>
      </p:ext>
    </p:extLst>
  </p:cSld>
  <p:clrMapOvr>
    <a:masterClrMapping/>
  </p:clrMapOvr>
  <mc:AlternateContent xmlns:mc="http://schemas.openxmlformats.org/markup-compatibility/2006">
    <mc:Choice xmlns:p14="http://schemas.microsoft.com/office/powerpoint/2010/main" Requires="p14">
      <p:transition spd="slow" p14:dur="2000" advTm="92239"/>
    </mc:Choice>
    <mc:Fallback>
      <p:transition spd="slow" advTm="922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arn(inVertical)">
                                      <p:cBhvr>
                                        <p:cTn id="24" dur="500"/>
                                        <p:tgtEl>
                                          <p:spTgt spid="12"/>
                                        </p:tgtEl>
                                      </p:cBhvr>
                                    </p:animEffect>
                                  </p:childTnLst>
                                </p:cTn>
                              </p:par>
                            </p:childTnLst>
                          </p:cTn>
                        </p:par>
                        <p:par>
                          <p:cTn id="25" fill="hold">
                            <p:stCondLst>
                              <p:cond delay="500"/>
                            </p:stCondLst>
                            <p:childTnLst>
                              <p:par>
                                <p:cTn id="26" presetID="1" presetClass="mediacall" presetSubtype="0" fill="hold" nodeType="afterEffect">
                                  <p:stCondLst>
                                    <p:cond delay="0"/>
                                  </p:stCondLst>
                                  <p:childTnLst>
                                    <p:cmd type="call" cmd="playFrom(0.0)">
                                      <p:cBhvr>
                                        <p:cTn id="27" dur="9223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fill="hold" display="0">
                  <p:stCondLst>
                    <p:cond delay="indefinite"/>
                  </p:stCondLst>
                  <p:endCondLst>
                    <p:cond evt="onStopAudio" delay="0">
                      <p:tgtEl>
                        <p:sldTgt/>
                      </p:tgtEl>
                    </p:cond>
                  </p:endCondLst>
                </p:cTn>
                <p:tgtEl>
                  <p:spTgt spid="17"/>
                </p:tgtEl>
              </p:cMediaNode>
            </p:audio>
          </p:childTnLst>
        </p:cTn>
      </p:par>
    </p:tnLst>
    <p:bldLst>
      <p:bldP spid="2" grpId="0"/>
      <p:bldP spid="7" grpId="0"/>
      <p:bldP spid="9"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40AAF-6C80-4672-94AA-8BB1F7EF5666}"/>
              </a:ext>
            </a:extLst>
          </p:cNvPr>
          <p:cNvSpPr>
            <a:spLocks noGrp="1"/>
          </p:cNvSpPr>
          <p:nvPr>
            <p:ph type="title"/>
          </p:nvPr>
        </p:nvSpPr>
        <p:spPr/>
        <p:txBody>
          <a:bodyPr/>
          <a:lstStyle/>
          <a:p>
            <a:r>
              <a:rPr lang="en-US"/>
              <a:t>Investigatory Powers Act (2016)</a:t>
            </a:r>
          </a:p>
        </p:txBody>
      </p:sp>
      <p:sp>
        <p:nvSpPr>
          <p:cNvPr id="3" name="Content Placeholder 2">
            <a:extLst>
              <a:ext uri="{FF2B5EF4-FFF2-40B4-BE49-F238E27FC236}">
                <a16:creationId xmlns:a16="http://schemas.microsoft.com/office/drawing/2014/main" id="{3CA87299-73CC-4251-8A97-768AD01160A6}"/>
              </a:ext>
            </a:extLst>
          </p:cNvPr>
          <p:cNvSpPr>
            <a:spLocks noGrp="1"/>
          </p:cNvSpPr>
          <p:nvPr>
            <p:ph idx="1"/>
          </p:nvPr>
        </p:nvSpPr>
        <p:spPr>
          <a:xfrm>
            <a:off x="1154954" y="2603500"/>
            <a:ext cx="9692042" cy="3416300"/>
          </a:xfrm>
        </p:spPr>
        <p:txBody>
          <a:bodyPr vert="horz" lIns="91440" tIns="45720" rIns="91440" bIns="45720" rtlCol="0" anchor="t">
            <a:normAutofit/>
          </a:bodyPr>
          <a:lstStyle/>
          <a:p>
            <a:r>
              <a:rPr lang="en-US">
                <a:ea typeface="+mn-lt"/>
                <a:cs typeface="+mn-lt"/>
              </a:rPr>
              <a:t>The investigatory powers act of 2016 brought together a number of different investigatory powers that where already available to law enforcement and other government agencies (MI5, GCHQ, etc.) into one new bill. This made these powers easier to understand and therefore less difficult to apply properly. </a:t>
            </a:r>
            <a:endParaRPr lang="en-US"/>
          </a:p>
          <a:p>
            <a:r>
              <a:rPr lang="en-US">
                <a:ea typeface="+mn-lt"/>
                <a:cs typeface="+mn-lt"/>
              </a:rPr>
              <a:t>On top of this it changed how interception warrants (warrants that are given to allow communications like phone calls, emails and letters to be observed) are authorized. After authorization by a secretary of state, it must also be given approval by a judge before it could be used.</a:t>
            </a:r>
            <a:endParaRPr lang="en-US"/>
          </a:p>
          <a:p>
            <a:r>
              <a:rPr lang="en-US"/>
              <a:t>It also created an Investigatory Powers Commission in order to make sure that investigatory powers are being used properly in accordance with the law</a:t>
            </a:r>
            <a:br>
              <a:rPr lang="en-US"/>
            </a:br>
            <a:endParaRPr lang="en-US"/>
          </a:p>
        </p:txBody>
      </p:sp>
      <p:sp>
        <p:nvSpPr>
          <p:cNvPr id="4" name="Footer Placeholder 3">
            <a:extLst>
              <a:ext uri="{FF2B5EF4-FFF2-40B4-BE49-F238E27FC236}">
                <a16:creationId xmlns:a16="http://schemas.microsoft.com/office/drawing/2014/main" id="{7B494874-7C28-45CF-86D2-8D1A65C97185}"/>
              </a:ext>
            </a:extLst>
          </p:cNvPr>
          <p:cNvSpPr>
            <a:spLocks noGrp="1"/>
          </p:cNvSpPr>
          <p:nvPr>
            <p:ph type="ftr" sz="quarter" idx="11"/>
          </p:nvPr>
        </p:nvSpPr>
        <p:spPr/>
        <p:txBody>
          <a:bodyPr/>
          <a:lstStyle/>
          <a:p>
            <a:r>
              <a:rPr lang="en-US"/>
              <a:t>Jayden Lyons 2101449</a:t>
            </a:r>
          </a:p>
        </p:txBody>
      </p:sp>
      <p:pic>
        <p:nvPicPr>
          <p:cNvPr id="5" name="Recording">
            <a:hlinkClick r:id="" action="ppaction://media"/>
            <a:extLst>
              <a:ext uri="{FF2B5EF4-FFF2-40B4-BE49-F238E27FC236}">
                <a16:creationId xmlns:a16="http://schemas.microsoft.com/office/drawing/2014/main" id="{484680A9-E702-4AA0-8428-8AE37BBBB0E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80327" y="5120231"/>
            <a:ext cx="730250" cy="730250"/>
          </a:xfrm>
          <a:prstGeom prst="rect">
            <a:avLst/>
          </a:prstGeom>
        </p:spPr>
      </p:pic>
    </p:spTree>
    <p:extLst>
      <p:ext uri="{BB962C8B-B14F-4D97-AF65-F5344CB8AC3E}">
        <p14:creationId xmlns:p14="http://schemas.microsoft.com/office/powerpoint/2010/main" val="254990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40AAF-6C80-4672-94AA-8BB1F7EF5666}"/>
              </a:ext>
            </a:extLst>
          </p:cNvPr>
          <p:cNvSpPr>
            <a:spLocks noGrp="1"/>
          </p:cNvSpPr>
          <p:nvPr>
            <p:ph type="title"/>
          </p:nvPr>
        </p:nvSpPr>
        <p:spPr/>
        <p:txBody>
          <a:bodyPr/>
          <a:lstStyle/>
          <a:p>
            <a:r>
              <a:rPr lang="en-US"/>
              <a:t>Investigatory Powers Act (2016) (Continued)</a:t>
            </a:r>
          </a:p>
        </p:txBody>
      </p:sp>
      <p:sp>
        <p:nvSpPr>
          <p:cNvPr id="3" name="Content Placeholder 2">
            <a:extLst>
              <a:ext uri="{FF2B5EF4-FFF2-40B4-BE49-F238E27FC236}">
                <a16:creationId xmlns:a16="http://schemas.microsoft.com/office/drawing/2014/main" id="{3CA87299-73CC-4251-8A97-768AD01160A6}"/>
              </a:ext>
            </a:extLst>
          </p:cNvPr>
          <p:cNvSpPr>
            <a:spLocks noGrp="1"/>
          </p:cNvSpPr>
          <p:nvPr>
            <p:ph idx="1"/>
          </p:nvPr>
        </p:nvSpPr>
        <p:spPr>
          <a:xfrm>
            <a:off x="1154954" y="2603500"/>
            <a:ext cx="9692042" cy="3416300"/>
          </a:xfrm>
        </p:spPr>
        <p:txBody>
          <a:bodyPr vert="horz" lIns="91440" tIns="45720" rIns="91440" bIns="45720" rtlCol="0" anchor="t">
            <a:normAutofit/>
          </a:bodyPr>
          <a:lstStyle/>
          <a:p>
            <a:r>
              <a:rPr lang="en-US">
                <a:ea typeface="+mn-lt"/>
                <a:cs typeface="+mn-lt"/>
              </a:rPr>
              <a:t>However arguably the most impactful part of the act in relation to computer crime is the inclusion of a legal obligation for </a:t>
            </a:r>
            <a:r>
              <a:rPr lang="en-US" err="1">
                <a:ea typeface="+mn-lt"/>
                <a:cs typeface="+mn-lt"/>
              </a:rPr>
              <a:t>csp’s</a:t>
            </a:r>
            <a:r>
              <a:rPr lang="en-US">
                <a:ea typeface="+mn-lt"/>
                <a:cs typeface="+mn-lt"/>
              </a:rPr>
              <a:t> (communication service providers, in this instance referring to any company that provides an internet service) to retain its “internet connection records” for one year. This does not mean that they had to keep a record of what subpages a user visited, only the actual webpage. </a:t>
            </a:r>
          </a:p>
          <a:p>
            <a:r>
              <a:rPr lang="en-US"/>
              <a:t>This specific part of the act made it very controversial, due to claims that it may negatively affect people's privacy, therefore earning it the nickname "the Snooper's Charter". Article 19, a human rights organization focused on promoting freedom of expression and information, called it one of the most draconian pieces of surveillance legislation, and stated that it "offered a template for authoritarian regimes".</a:t>
            </a:r>
            <a:endParaRPr lang="en-US">
              <a:ea typeface="+mn-lt"/>
              <a:cs typeface="+mn-lt"/>
            </a:endParaRPr>
          </a:p>
        </p:txBody>
      </p:sp>
      <p:sp>
        <p:nvSpPr>
          <p:cNvPr id="4" name="Footer Placeholder 3">
            <a:extLst>
              <a:ext uri="{FF2B5EF4-FFF2-40B4-BE49-F238E27FC236}">
                <a16:creationId xmlns:a16="http://schemas.microsoft.com/office/drawing/2014/main" id="{02230297-19B0-4238-AA86-A3EA8382472B}"/>
              </a:ext>
            </a:extLst>
          </p:cNvPr>
          <p:cNvSpPr>
            <a:spLocks noGrp="1"/>
          </p:cNvSpPr>
          <p:nvPr>
            <p:ph type="ftr" sz="quarter" idx="11"/>
          </p:nvPr>
        </p:nvSpPr>
        <p:spPr/>
        <p:txBody>
          <a:bodyPr/>
          <a:lstStyle/>
          <a:p>
            <a:r>
              <a:rPr lang="en-US"/>
              <a:t>Jayden Lyons 2101449</a:t>
            </a:r>
          </a:p>
        </p:txBody>
      </p:sp>
      <p:pic>
        <p:nvPicPr>
          <p:cNvPr id="5" name="Recording">
            <a:hlinkClick r:id="" action="ppaction://media"/>
            <a:extLst>
              <a:ext uri="{FF2B5EF4-FFF2-40B4-BE49-F238E27FC236}">
                <a16:creationId xmlns:a16="http://schemas.microsoft.com/office/drawing/2014/main" id="{A58B8A86-5B98-44D5-81BB-BC90DB2822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114985" y="5610834"/>
            <a:ext cx="730250" cy="730250"/>
          </a:xfrm>
          <a:prstGeom prst="rect">
            <a:avLst/>
          </a:prstGeom>
        </p:spPr>
      </p:pic>
    </p:spTree>
    <p:extLst>
      <p:ext uri="{BB962C8B-B14F-4D97-AF65-F5344CB8AC3E}">
        <p14:creationId xmlns:p14="http://schemas.microsoft.com/office/powerpoint/2010/main" val="423718847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18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DCBD-D457-4027-BAE8-A42A2BF7D374}"/>
              </a:ext>
            </a:extLst>
          </p:cNvPr>
          <p:cNvSpPr>
            <a:spLocks noGrp="1"/>
          </p:cNvSpPr>
          <p:nvPr>
            <p:ph type="title"/>
          </p:nvPr>
        </p:nvSpPr>
        <p:spPr/>
        <p:txBody>
          <a:bodyPr/>
          <a:lstStyle/>
          <a:p>
            <a:r>
              <a:rPr lang="en-US"/>
              <a:t>The Malicious Communications Act (1988)</a:t>
            </a:r>
          </a:p>
        </p:txBody>
      </p:sp>
      <p:sp>
        <p:nvSpPr>
          <p:cNvPr id="3" name="Content Placeholder 2">
            <a:extLst>
              <a:ext uri="{FF2B5EF4-FFF2-40B4-BE49-F238E27FC236}">
                <a16:creationId xmlns:a16="http://schemas.microsoft.com/office/drawing/2014/main" id="{AE87E8EF-35D6-4E09-8EC9-74972B931DE8}"/>
              </a:ext>
            </a:extLst>
          </p:cNvPr>
          <p:cNvSpPr>
            <a:spLocks noGrp="1"/>
          </p:cNvSpPr>
          <p:nvPr>
            <p:ph idx="1"/>
          </p:nvPr>
        </p:nvSpPr>
        <p:spPr/>
        <p:txBody>
          <a:bodyPr vert="horz" lIns="91440" tIns="45720" rIns="91440" bIns="45720" rtlCol="0" anchor="t">
            <a:normAutofit/>
          </a:bodyPr>
          <a:lstStyle/>
          <a:p>
            <a:r>
              <a:rPr lang="en-US"/>
              <a:t>This act prosecutes people for sending messages online that are indecent or grossly offensive, a threat, or sending false information that is known by the sender</a:t>
            </a:r>
          </a:p>
          <a:p>
            <a:r>
              <a:rPr lang="en-US"/>
              <a:t>Important legislation even when it first came out as the number of people using online messaging was starting to increase around this time</a:t>
            </a:r>
          </a:p>
          <a:p>
            <a:r>
              <a:rPr lang="en-US"/>
              <a:t>Similar to the communications act of 2003</a:t>
            </a:r>
          </a:p>
          <a:p>
            <a:r>
              <a:rPr lang="en-US"/>
              <a:t>If a person has been found to guilty of committing one of these offences, they could be sentenced to prison for 6-12 months</a:t>
            </a:r>
          </a:p>
          <a:p>
            <a:endParaRPr lang="en-US"/>
          </a:p>
        </p:txBody>
      </p:sp>
      <p:sp>
        <p:nvSpPr>
          <p:cNvPr id="4" name="Footer Placeholder 3">
            <a:extLst>
              <a:ext uri="{FF2B5EF4-FFF2-40B4-BE49-F238E27FC236}">
                <a16:creationId xmlns:a16="http://schemas.microsoft.com/office/drawing/2014/main" id="{8644FED3-1305-4CEB-8B3D-97B219EE8048}"/>
              </a:ext>
            </a:extLst>
          </p:cNvPr>
          <p:cNvSpPr>
            <a:spLocks noGrp="1"/>
          </p:cNvSpPr>
          <p:nvPr>
            <p:ph type="ftr" sz="quarter" idx="11"/>
          </p:nvPr>
        </p:nvSpPr>
        <p:spPr/>
        <p:txBody>
          <a:bodyPr/>
          <a:lstStyle/>
          <a:p>
            <a:r>
              <a:rPr lang="en-US"/>
              <a:t>Ewan Dailly - 2101195</a:t>
            </a:r>
          </a:p>
        </p:txBody>
      </p:sp>
      <p:pic>
        <p:nvPicPr>
          <p:cNvPr id="5" name="Picture 5" descr="Text, letter&#10;&#10;Description automatically generated">
            <a:extLst>
              <a:ext uri="{FF2B5EF4-FFF2-40B4-BE49-F238E27FC236}">
                <a16:creationId xmlns:a16="http://schemas.microsoft.com/office/drawing/2014/main" id="{77F07B5A-F4F3-4E5E-ABC0-820A4C9A2C68}"/>
              </a:ext>
            </a:extLst>
          </p:cNvPr>
          <p:cNvPicPr>
            <a:picLocks noChangeAspect="1"/>
          </p:cNvPicPr>
          <p:nvPr/>
        </p:nvPicPr>
        <p:blipFill>
          <a:blip r:embed="rId4"/>
          <a:stretch>
            <a:fillRect/>
          </a:stretch>
        </p:blipFill>
        <p:spPr>
          <a:xfrm>
            <a:off x="10101915" y="2157413"/>
            <a:ext cx="1800225" cy="2543175"/>
          </a:xfrm>
          <a:prstGeom prst="rect">
            <a:avLst/>
          </a:prstGeom>
        </p:spPr>
      </p:pic>
      <p:pic>
        <p:nvPicPr>
          <p:cNvPr id="6" name="MCA">
            <a:hlinkClick r:id="" action="ppaction://media"/>
            <a:extLst>
              <a:ext uri="{FF2B5EF4-FFF2-40B4-BE49-F238E27FC236}">
                <a16:creationId xmlns:a16="http://schemas.microsoft.com/office/drawing/2014/main" id="{CAAE0CAE-4A11-4962-B03C-25F21CABC3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92195" y="5776118"/>
            <a:ext cx="487363" cy="487363"/>
          </a:xfrm>
          <a:prstGeom prst="rect">
            <a:avLst/>
          </a:prstGeom>
        </p:spPr>
      </p:pic>
    </p:spTree>
    <p:extLst>
      <p:ext uri="{BB962C8B-B14F-4D97-AF65-F5344CB8AC3E}">
        <p14:creationId xmlns:p14="http://schemas.microsoft.com/office/powerpoint/2010/main" val="111114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71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92B6D-8B9A-47B7-85CC-B37665CB8EC3}"/>
              </a:ext>
            </a:extLst>
          </p:cNvPr>
          <p:cNvSpPr>
            <a:spLocks noGrp="1"/>
          </p:cNvSpPr>
          <p:nvPr>
            <p:ph type="title"/>
          </p:nvPr>
        </p:nvSpPr>
        <p:spPr/>
        <p:txBody>
          <a:bodyPr/>
          <a:lstStyle/>
          <a:p>
            <a:r>
              <a:rPr lang="en-US"/>
              <a:t>The Network and Information Sytems Regulations (2018)</a:t>
            </a:r>
          </a:p>
        </p:txBody>
      </p:sp>
      <p:sp>
        <p:nvSpPr>
          <p:cNvPr id="3" name="Content Placeholder 2">
            <a:extLst>
              <a:ext uri="{FF2B5EF4-FFF2-40B4-BE49-F238E27FC236}">
                <a16:creationId xmlns:a16="http://schemas.microsoft.com/office/drawing/2014/main" id="{FEB62441-62D2-4AB0-8EC9-60B815605D78}"/>
              </a:ext>
            </a:extLst>
          </p:cNvPr>
          <p:cNvSpPr>
            <a:spLocks noGrp="1"/>
          </p:cNvSpPr>
          <p:nvPr>
            <p:ph idx="1"/>
          </p:nvPr>
        </p:nvSpPr>
        <p:spPr/>
        <p:txBody>
          <a:bodyPr vert="horz" lIns="91440" tIns="45720" rIns="91440" bIns="45720" rtlCol="0" anchor="t">
            <a:normAutofit lnSpcReduction="10000"/>
          </a:bodyPr>
          <a:lstStyle/>
          <a:p>
            <a:r>
              <a:rPr lang="en-US"/>
              <a:t>The Network and Information Systems Regulations are intended to establish a common higher base level of security (both physical and digital) for essential network and information systems that could cause a large level of disruption if they were to fail</a:t>
            </a:r>
          </a:p>
          <a:p>
            <a:r>
              <a:rPr lang="en-US"/>
              <a:t>The bill introduced a series of regulations related to security which any major operators of essential services or relevant digital service providers (companies that provide a search engine, online marketplace or cloud computing service).</a:t>
            </a:r>
          </a:p>
          <a:p>
            <a:r>
              <a:rPr lang="en-US"/>
              <a:t>The regulations requires organizations to </a:t>
            </a:r>
            <a:r>
              <a:rPr lang="en-US">
                <a:ea typeface="+mn-lt"/>
                <a:cs typeface="+mn-lt"/>
              </a:rPr>
              <a:t>‘identify and take appropriate and proportionate measures to manage the risks posed to the security of network and information systems’, essentially legally mandating the organizations to have an acceptable level of physical and cyber security. </a:t>
            </a:r>
          </a:p>
          <a:p>
            <a:endParaRPr lang="en-US"/>
          </a:p>
        </p:txBody>
      </p:sp>
      <p:sp>
        <p:nvSpPr>
          <p:cNvPr id="4" name="Footer Placeholder 3">
            <a:extLst>
              <a:ext uri="{FF2B5EF4-FFF2-40B4-BE49-F238E27FC236}">
                <a16:creationId xmlns:a16="http://schemas.microsoft.com/office/drawing/2014/main" id="{37765C1A-7B20-415C-9BEF-CB8102E78F92}"/>
              </a:ext>
            </a:extLst>
          </p:cNvPr>
          <p:cNvSpPr>
            <a:spLocks noGrp="1"/>
          </p:cNvSpPr>
          <p:nvPr>
            <p:ph type="ftr" sz="quarter" idx="11"/>
          </p:nvPr>
        </p:nvSpPr>
        <p:spPr/>
        <p:txBody>
          <a:bodyPr/>
          <a:lstStyle/>
          <a:p>
            <a:r>
              <a:rPr lang="en-US"/>
              <a:t>Jayden Lyons 2101449</a:t>
            </a:r>
          </a:p>
        </p:txBody>
      </p:sp>
      <p:pic>
        <p:nvPicPr>
          <p:cNvPr id="5" name="Recording (2)">
            <a:hlinkClick r:id="" action="ppaction://media"/>
            <a:extLst>
              <a:ext uri="{FF2B5EF4-FFF2-40B4-BE49-F238E27FC236}">
                <a16:creationId xmlns:a16="http://schemas.microsoft.com/office/drawing/2014/main" id="{E9D2274A-38AE-448C-83EA-F04D9F68782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302875" y="5235053"/>
            <a:ext cx="730250" cy="730250"/>
          </a:xfrm>
          <a:prstGeom prst="rect">
            <a:avLst/>
          </a:prstGeom>
        </p:spPr>
      </p:pic>
    </p:spTree>
    <p:extLst>
      <p:ext uri="{BB962C8B-B14F-4D97-AF65-F5344CB8AC3E}">
        <p14:creationId xmlns:p14="http://schemas.microsoft.com/office/powerpoint/2010/main" val="31815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55FDB-4504-4D97-BD72-447025422B04}"/>
              </a:ext>
            </a:extLst>
          </p:cNvPr>
          <p:cNvSpPr>
            <a:spLocks noGrp="1"/>
          </p:cNvSpPr>
          <p:nvPr>
            <p:ph type="title"/>
          </p:nvPr>
        </p:nvSpPr>
        <p:spPr/>
        <p:txBody>
          <a:bodyPr/>
          <a:lstStyle/>
          <a:p>
            <a:r>
              <a:rPr lang="en-GB" dirty="0"/>
              <a:t>Data Protection Act (2018)</a:t>
            </a:r>
          </a:p>
        </p:txBody>
      </p:sp>
      <p:sp>
        <p:nvSpPr>
          <p:cNvPr id="3" name="Content Placeholder 2">
            <a:extLst>
              <a:ext uri="{FF2B5EF4-FFF2-40B4-BE49-F238E27FC236}">
                <a16:creationId xmlns:a16="http://schemas.microsoft.com/office/drawing/2014/main" id="{94A60902-9EDC-420E-AACE-A0F55AD96CA9}"/>
              </a:ext>
            </a:extLst>
          </p:cNvPr>
          <p:cNvSpPr>
            <a:spLocks noGrp="1"/>
          </p:cNvSpPr>
          <p:nvPr>
            <p:ph idx="1"/>
          </p:nvPr>
        </p:nvSpPr>
        <p:spPr>
          <a:xfrm>
            <a:off x="283030" y="2318657"/>
            <a:ext cx="4397828" cy="4016829"/>
          </a:xfrm>
        </p:spPr>
        <p:txBody>
          <a:bodyPr>
            <a:normAutofit fontScale="92500"/>
          </a:bodyPr>
          <a:lstStyle/>
          <a:p>
            <a:pPr marL="0" indent="0">
              <a:buNone/>
            </a:pPr>
            <a:r>
              <a:rPr lang="en-GB" dirty="0"/>
              <a:t>Finally we come to the data protection act of 2018 which solidified the rules around how data is stored, handled and shared. This act is mainly aims at organisations and businesses in order to assure that data is controlled in a way that protects the general public from identity theft and financial crimes in the form of financial data being leaked or being accessed by those not authorised with large fines being issues to those found in breach of the data protection law.  The information commissioners office handles enforcement of the act.</a:t>
            </a:r>
          </a:p>
        </p:txBody>
      </p:sp>
      <p:sp>
        <p:nvSpPr>
          <p:cNvPr id="4" name="TextBox 3">
            <a:extLst>
              <a:ext uri="{FF2B5EF4-FFF2-40B4-BE49-F238E27FC236}">
                <a16:creationId xmlns:a16="http://schemas.microsoft.com/office/drawing/2014/main" id="{B516DFCC-BBE3-4244-B985-CAD3150B9D68}"/>
              </a:ext>
            </a:extLst>
          </p:cNvPr>
          <p:cNvSpPr txBox="1"/>
          <p:nvPr/>
        </p:nvSpPr>
        <p:spPr>
          <a:xfrm>
            <a:off x="370114" y="6477000"/>
            <a:ext cx="3211286" cy="261610"/>
          </a:xfrm>
          <a:prstGeom prst="rect">
            <a:avLst/>
          </a:prstGeom>
          <a:noFill/>
        </p:spPr>
        <p:txBody>
          <a:bodyPr wrap="square" rtlCol="0">
            <a:spAutoFit/>
          </a:bodyPr>
          <a:lstStyle/>
          <a:p>
            <a:r>
              <a:rPr lang="en-GB" sz="1100" b="1" dirty="0">
                <a:solidFill>
                  <a:schemeClr val="accent1"/>
                </a:solidFill>
              </a:rPr>
              <a:t>Myles Daniels 2104397</a:t>
            </a:r>
          </a:p>
        </p:txBody>
      </p:sp>
      <p:sp>
        <p:nvSpPr>
          <p:cNvPr id="5" name="TextBox 4">
            <a:extLst>
              <a:ext uri="{FF2B5EF4-FFF2-40B4-BE49-F238E27FC236}">
                <a16:creationId xmlns:a16="http://schemas.microsoft.com/office/drawing/2014/main" id="{56CA69AD-35D8-4C0C-ABD2-BB5FE00DB2C1}"/>
              </a:ext>
            </a:extLst>
          </p:cNvPr>
          <p:cNvSpPr txBox="1"/>
          <p:nvPr/>
        </p:nvSpPr>
        <p:spPr>
          <a:xfrm>
            <a:off x="4985657" y="2362200"/>
            <a:ext cx="3254829" cy="3970318"/>
          </a:xfrm>
          <a:prstGeom prst="rect">
            <a:avLst/>
          </a:prstGeom>
          <a:noFill/>
        </p:spPr>
        <p:txBody>
          <a:bodyPr wrap="square" rtlCol="0">
            <a:spAutoFit/>
          </a:bodyPr>
          <a:lstStyle/>
          <a:p>
            <a:r>
              <a:rPr lang="en-GB" dirty="0"/>
              <a:t>The Fines for offences under this act can range up to £17.5 million or 4% of the companies global turnover whichever one is greater this massive financial penalties are an incentive for companies to secure customers or users data I the next paragraph will list some examples of companies (some well known) being fined under this act</a:t>
            </a:r>
          </a:p>
        </p:txBody>
      </p:sp>
      <p:sp>
        <p:nvSpPr>
          <p:cNvPr id="7" name="TextBox 6">
            <a:extLst>
              <a:ext uri="{FF2B5EF4-FFF2-40B4-BE49-F238E27FC236}">
                <a16:creationId xmlns:a16="http://schemas.microsoft.com/office/drawing/2014/main" id="{52260E02-78D1-42E1-8C1C-739B44CD8F2E}"/>
              </a:ext>
            </a:extLst>
          </p:cNvPr>
          <p:cNvSpPr txBox="1"/>
          <p:nvPr/>
        </p:nvSpPr>
        <p:spPr>
          <a:xfrm>
            <a:off x="8610600" y="2449286"/>
            <a:ext cx="3505200" cy="4524315"/>
          </a:xfrm>
          <a:prstGeom prst="rect">
            <a:avLst/>
          </a:prstGeom>
          <a:noFill/>
        </p:spPr>
        <p:txBody>
          <a:bodyPr wrap="square" rtlCol="0">
            <a:spAutoFit/>
          </a:bodyPr>
          <a:lstStyle/>
          <a:p>
            <a:r>
              <a:rPr lang="en-GB" u="sng" dirty="0"/>
              <a:t>Notable companies fined</a:t>
            </a:r>
          </a:p>
          <a:p>
            <a:endParaRPr lang="en-GB" dirty="0"/>
          </a:p>
          <a:p>
            <a:pPr marL="285750" indent="-285750">
              <a:buFont typeface="Arial" panose="020B0604020202020204" pitchFamily="34" charset="0"/>
              <a:buChar char="•"/>
            </a:pPr>
            <a:r>
              <a:rPr lang="en-GB" dirty="0"/>
              <a:t>British Airways was fined £20 million in 2020 for a data breech affecting 40,000 customers. Though they had originally planned to fine them £183 million</a:t>
            </a:r>
          </a:p>
          <a:p>
            <a:pPr marL="285750" indent="-285750">
              <a:buFont typeface="Arial" panose="020B0604020202020204" pitchFamily="34" charset="0"/>
              <a:buChar char="•"/>
            </a:pPr>
            <a:r>
              <a:rPr lang="en-GB" dirty="0"/>
              <a:t>Also in 2020 </a:t>
            </a:r>
            <a:r>
              <a:rPr lang="en-GB" i="0" dirty="0">
                <a:effectLst/>
              </a:rPr>
              <a:t>Marriott International Hotels was fined relating to a breech in 2014 that was not discovered until 4 years later</a:t>
            </a:r>
          </a:p>
          <a:p>
            <a:pPr marL="285750" indent="-285750">
              <a:buFont typeface="Arial" panose="020B0604020202020204" pitchFamily="34" charset="0"/>
              <a:buChar char="•"/>
            </a:pPr>
            <a:endParaRPr lang="en-GB" dirty="0"/>
          </a:p>
        </p:txBody>
      </p:sp>
      <p:pic>
        <p:nvPicPr>
          <p:cNvPr id="8" name="slide 16">
            <a:hlinkClick r:id="" action="ppaction://media"/>
            <a:extLst>
              <a:ext uri="{FF2B5EF4-FFF2-40B4-BE49-F238E27FC236}">
                <a16:creationId xmlns:a16="http://schemas.microsoft.com/office/drawing/2014/main" id="{5FE4D64D-D495-4AD2-84EA-0594DD5CF27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79799" y="6375753"/>
            <a:ext cx="406400" cy="406400"/>
          </a:xfrm>
          <a:prstGeom prst="rect">
            <a:avLst/>
          </a:prstGeom>
        </p:spPr>
      </p:pic>
    </p:spTree>
    <p:extLst>
      <p:ext uri="{BB962C8B-B14F-4D97-AF65-F5344CB8AC3E}">
        <p14:creationId xmlns:p14="http://schemas.microsoft.com/office/powerpoint/2010/main" val="2946852106"/>
      </p:ext>
    </p:extLst>
  </p:cSld>
  <p:clrMapOvr>
    <a:masterClrMapping/>
  </p:clrMapOvr>
  <mc:AlternateContent xmlns:mc="http://schemas.openxmlformats.org/markup-compatibility/2006">
    <mc:Choice xmlns:p14="http://schemas.microsoft.com/office/powerpoint/2010/main" Requires="p14">
      <p:transition spd="slow" p14:dur="2000" advTm="114995"/>
    </mc:Choice>
    <mc:Fallback>
      <p:transition spd="slow" advTm="1149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randombar(horizontal)">
                                      <p:cBhvr>
                                        <p:cTn id="12" dur="500"/>
                                        <p:tgtEl>
                                          <p:spTgt spid="3">
                                            <p:txEl>
                                              <p:pRg st="0" end="0"/>
                                            </p:txEl>
                                          </p:spTgt>
                                        </p:tgtEl>
                                      </p:cBhvr>
                                    </p:animEffect>
                                  </p:childTnLst>
                                </p:cTn>
                              </p:par>
                            </p:childTnLst>
                          </p:cTn>
                        </p:par>
                        <p:par>
                          <p:cTn id="13" fill="hold">
                            <p:stCondLst>
                              <p:cond delay="500"/>
                            </p:stCondLst>
                            <p:childTnLst>
                              <p:par>
                                <p:cTn id="14" presetID="1" presetClass="mediacall" presetSubtype="0" fill="hold" nodeType="afterEffect">
                                  <p:stCondLst>
                                    <p:cond delay="0"/>
                                  </p:stCondLst>
                                  <p:childTnLst>
                                    <p:cmd type="call" cmd="playFrom(0.0)">
                                      <p:cBhvr>
                                        <p:cTn id="15" dur="11499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6" fill="hold" display="0">
                  <p:stCondLst>
                    <p:cond delay="indefinite"/>
                  </p:stCondLst>
                  <p:endCondLst>
                    <p:cond evt="onStopAudio" delay="0">
                      <p:tgtEl>
                        <p:sldTgt/>
                      </p:tgtEl>
                    </p:cond>
                  </p:endCondLst>
                </p:cTn>
                <p:tgtEl>
                  <p:spTgt spid="8"/>
                </p:tgtEl>
              </p:cMediaNode>
            </p:audio>
          </p:childTnLst>
        </p:cTn>
      </p:par>
    </p:tnLst>
    <p:bldLst>
      <p:bldP spid="2" grpId="0"/>
      <p:bldP spid="3" grpId="0" build="p"/>
    </p:bldLst>
  </p:timing>
  <p:extLst>
    <p:ext uri="{6950BFC3-D8DA-4A85-94F7-54DA5524770B}">
      <p188:commentRel xmlns:p188="http://schemas.microsoft.com/office/powerpoint/2018/8/main" r:id="rId4"/>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BB0CA-DE4C-4650-83A5-C9B7B7887503}"/>
              </a:ext>
            </a:extLst>
          </p:cNvPr>
          <p:cNvSpPr>
            <a:spLocks noGrp="1"/>
          </p:cNvSpPr>
          <p:nvPr>
            <p:ph type="title"/>
          </p:nvPr>
        </p:nvSpPr>
        <p:spPr/>
        <p:txBody>
          <a:bodyPr/>
          <a:lstStyle/>
          <a:p>
            <a:r>
              <a:rPr lang="en-US"/>
              <a:t>WannaCry Ransomware Attack</a:t>
            </a:r>
          </a:p>
        </p:txBody>
      </p:sp>
      <p:sp>
        <p:nvSpPr>
          <p:cNvPr id="3" name="Content Placeholder 2">
            <a:extLst>
              <a:ext uri="{FF2B5EF4-FFF2-40B4-BE49-F238E27FC236}">
                <a16:creationId xmlns:a16="http://schemas.microsoft.com/office/drawing/2014/main" id="{5FF32C57-18CC-49B1-8501-7E4F5828730D}"/>
              </a:ext>
            </a:extLst>
          </p:cNvPr>
          <p:cNvSpPr>
            <a:spLocks noGrp="1"/>
          </p:cNvSpPr>
          <p:nvPr>
            <p:ph idx="1"/>
          </p:nvPr>
        </p:nvSpPr>
        <p:spPr/>
        <p:txBody>
          <a:bodyPr vert="horz" lIns="91440" tIns="45720" rIns="91440" bIns="45720" rtlCol="0" anchor="t">
            <a:normAutofit fontScale="85000" lnSpcReduction="20000"/>
          </a:bodyPr>
          <a:lstStyle/>
          <a:p>
            <a:r>
              <a:rPr lang="en-US" dirty="0"/>
              <a:t>This was a global attack that occurred in May 2017</a:t>
            </a:r>
          </a:p>
          <a:p>
            <a:r>
              <a:rPr lang="en-US" dirty="0"/>
              <a:t>The ransomware attack affected over 150 countries and more than 200,000 machines/computers</a:t>
            </a:r>
          </a:p>
          <a:p>
            <a:r>
              <a:rPr lang="en-US" dirty="0"/>
              <a:t>Targeted computers that were using the windows OS</a:t>
            </a:r>
          </a:p>
          <a:p>
            <a:r>
              <a:rPr lang="en-US" dirty="0"/>
              <a:t>This was the largest ransomware attack ever to happen as it affected many large companies and services including the NHS</a:t>
            </a:r>
          </a:p>
          <a:p>
            <a:r>
              <a:rPr lang="en-US" dirty="0"/>
              <a:t>The reason this cyberattack was successful was because of the outdated computer systems some of these services were still using. If they had been updated, then this could have been avoided. </a:t>
            </a:r>
          </a:p>
          <a:p>
            <a:r>
              <a:rPr lang="en-US" dirty="0"/>
              <a:t>To this date, no group or individual has been convicted for committing this crime, however if there was then there would be serious consequences. </a:t>
            </a:r>
          </a:p>
          <a:p>
            <a:r>
              <a:rPr lang="en-US" dirty="0"/>
              <a:t>(Information from </a:t>
            </a:r>
            <a:r>
              <a:rPr lang="en-US" dirty="0">
                <a:ea typeface="+mn-lt"/>
                <a:cs typeface="+mn-lt"/>
                <a:hlinkClick r:id="rId4"/>
              </a:rPr>
              <a:t>https://www.acronis.com/en-gb/articles/nhs-cyber-attack/</a:t>
            </a:r>
            <a:r>
              <a:rPr lang="en-US" dirty="0">
                <a:ea typeface="+mn-lt"/>
                <a:cs typeface="+mn-lt"/>
              </a:rPr>
              <a:t> &amp; </a:t>
            </a:r>
            <a:r>
              <a:rPr lang="en-US" dirty="0">
                <a:ea typeface="+mn-lt"/>
                <a:cs typeface="+mn-lt"/>
                <a:hlinkClick r:id="rId5"/>
              </a:rPr>
              <a:t>https://www.kaspersky.co.uk/resource-center/threats/ransomware-wannacry</a:t>
            </a:r>
            <a:r>
              <a:rPr lang="en-US" dirty="0">
                <a:ea typeface="+mn-lt"/>
                <a:cs typeface="+mn-lt"/>
              </a:rPr>
              <a:t> - image from </a:t>
            </a:r>
            <a:r>
              <a:rPr lang="en-US" dirty="0">
                <a:ea typeface="+mn-lt"/>
                <a:cs typeface="+mn-lt"/>
                <a:hlinkClick r:id="rId6"/>
              </a:rPr>
              <a:t>www.bbc.co.uk</a:t>
            </a:r>
            <a:r>
              <a:rPr lang="en-US" dirty="0">
                <a:ea typeface="+mn-lt"/>
                <a:cs typeface="+mn-lt"/>
              </a:rPr>
              <a:t>, 08/02/2022)</a:t>
            </a:r>
            <a:endParaRPr lang="en-US" dirty="0"/>
          </a:p>
        </p:txBody>
      </p:sp>
      <p:sp>
        <p:nvSpPr>
          <p:cNvPr id="4" name="Footer Placeholder 3">
            <a:extLst>
              <a:ext uri="{FF2B5EF4-FFF2-40B4-BE49-F238E27FC236}">
                <a16:creationId xmlns:a16="http://schemas.microsoft.com/office/drawing/2014/main" id="{1594FE34-B9E0-46FA-89C8-BCF81EEE55FE}"/>
              </a:ext>
            </a:extLst>
          </p:cNvPr>
          <p:cNvSpPr>
            <a:spLocks noGrp="1"/>
          </p:cNvSpPr>
          <p:nvPr>
            <p:ph type="ftr" sz="quarter" idx="11"/>
          </p:nvPr>
        </p:nvSpPr>
        <p:spPr/>
        <p:txBody>
          <a:bodyPr/>
          <a:lstStyle/>
          <a:p>
            <a:r>
              <a:rPr lang="en-US"/>
              <a:t>Ewan Dailly - 2101195</a:t>
            </a:r>
          </a:p>
        </p:txBody>
      </p:sp>
      <p:pic>
        <p:nvPicPr>
          <p:cNvPr id="5" name="Picture 5" descr="Graphical user interface, text&#10;&#10;Description automatically generated">
            <a:extLst>
              <a:ext uri="{FF2B5EF4-FFF2-40B4-BE49-F238E27FC236}">
                <a16:creationId xmlns:a16="http://schemas.microsoft.com/office/drawing/2014/main" id="{43110C81-054C-4CBA-B950-8FEABBE17944}"/>
              </a:ext>
            </a:extLst>
          </p:cNvPr>
          <p:cNvPicPr>
            <a:picLocks noChangeAspect="1"/>
          </p:cNvPicPr>
          <p:nvPr/>
        </p:nvPicPr>
        <p:blipFill>
          <a:blip r:embed="rId7"/>
          <a:stretch>
            <a:fillRect/>
          </a:stretch>
        </p:blipFill>
        <p:spPr>
          <a:xfrm>
            <a:off x="8868427" y="1331804"/>
            <a:ext cx="2743200" cy="1543050"/>
          </a:xfrm>
          <a:prstGeom prst="rect">
            <a:avLst/>
          </a:prstGeom>
        </p:spPr>
      </p:pic>
      <p:pic>
        <p:nvPicPr>
          <p:cNvPr id="6" name="Ransomware Attack">
            <a:hlinkClick r:id="" action="ppaction://media"/>
            <a:extLst>
              <a:ext uri="{FF2B5EF4-FFF2-40B4-BE49-F238E27FC236}">
                <a16:creationId xmlns:a16="http://schemas.microsoft.com/office/drawing/2014/main" id="{7436B919-3321-4E87-8C6C-5518A205FEB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69099" y="6056875"/>
            <a:ext cx="487363" cy="487363"/>
          </a:xfrm>
          <a:prstGeom prst="rect">
            <a:avLst/>
          </a:prstGeom>
        </p:spPr>
      </p:pic>
    </p:spTree>
    <p:extLst>
      <p:ext uri="{BB962C8B-B14F-4D97-AF65-F5344CB8AC3E}">
        <p14:creationId xmlns:p14="http://schemas.microsoft.com/office/powerpoint/2010/main" val="69987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7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7DD2B-4191-4F42-9D17-9B8EFCF6F2DD}"/>
              </a:ext>
            </a:extLst>
          </p:cNvPr>
          <p:cNvSpPr>
            <a:spLocks noGrp="1"/>
          </p:cNvSpPr>
          <p:nvPr>
            <p:ph type="title"/>
          </p:nvPr>
        </p:nvSpPr>
        <p:spPr/>
        <p:txBody>
          <a:bodyPr/>
          <a:lstStyle/>
          <a:p>
            <a:r>
              <a:rPr lang="en-US"/>
              <a:t>Alex Bessell Case</a:t>
            </a:r>
          </a:p>
        </p:txBody>
      </p:sp>
      <p:sp>
        <p:nvSpPr>
          <p:cNvPr id="3" name="Content Placeholder 2">
            <a:extLst>
              <a:ext uri="{FF2B5EF4-FFF2-40B4-BE49-F238E27FC236}">
                <a16:creationId xmlns:a16="http://schemas.microsoft.com/office/drawing/2014/main" id="{A311E399-AD56-4F79-92B6-253956B54A5B}"/>
              </a:ext>
            </a:extLst>
          </p:cNvPr>
          <p:cNvSpPr>
            <a:spLocks noGrp="1"/>
          </p:cNvSpPr>
          <p:nvPr>
            <p:ph idx="1"/>
          </p:nvPr>
        </p:nvSpPr>
        <p:spPr/>
        <p:txBody>
          <a:bodyPr vert="horz" lIns="91440" tIns="45720" rIns="91440" bIns="45720" rtlCol="0" anchor="t">
            <a:normAutofit fontScale="92500" lnSpcReduction="10000"/>
          </a:bodyPr>
          <a:lstStyle/>
          <a:p>
            <a:r>
              <a:rPr lang="en-US" dirty="0"/>
              <a:t>Alex </a:t>
            </a:r>
            <a:r>
              <a:rPr lang="en-US"/>
              <a:t>Bessell</a:t>
            </a:r>
            <a:r>
              <a:rPr lang="en-US" dirty="0"/>
              <a:t> was convicted of committing cybercrime offences and was sentenced to 2 years in jail. </a:t>
            </a:r>
          </a:p>
          <a:p>
            <a:r>
              <a:rPr lang="en-US" dirty="0"/>
              <a:t>The police found several programs on his computer which aimed at infecting computers and retrieving personal data such as email and banking login details.</a:t>
            </a:r>
          </a:p>
          <a:p>
            <a:r>
              <a:rPr lang="en-US" dirty="0"/>
              <a:t>He launched over 100 cyberattacks on companies Skype and Google with the use of thousands of bots. </a:t>
            </a:r>
          </a:p>
          <a:p>
            <a:r>
              <a:rPr lang="en-US" dirty="0"/>
              <a:t>Alex also made thousands of pounds in a business he created on the deep web which sold products that let people conduct their own cyberattacks.</a:t>
            </a:r>
          </a:p>
          <a:p>
            <a:r>
              <a:rPr lang="en-US" dirty="0"/>
              <a:t>(Information accessed from </a:t>
            </a:r>
            <a:r>
              <a:rPr lang="en-US" dirty="0">
                <a:ea typeface="+mn-lt"/>
                <a:cs typeface="+mn-lt"/>
                <a:hlinkClick r:id="rId4"/>
              </a:rPr>
              <a:t>https://www.bbc.co.uk/news/uk-england-42733638</a:t>
            </a:r>
            <a:r>
              <a:rPr lang="en-US" dirty="0">
                <a:ea typeface="+mn-lt"/>
                <a:cs typeface="+mn-lt"/>
              </a:rPr>
              <a:t>, on 08/02/2022)</a:t>
            </a:r>
          </a:p>
        </p:txBody>
      </p:sp>
      <p:sp>
        <p:nvSpPr>
          <p:cNvPr id="4" name="Footer Placeholder 3">
            <a:extLst>
              <a:ext uri="{FF2B5EF4-FFF2-40B4-BE49-F238E27FC236}">
                <a16:creationId xmlns:a16="http://schemas.microsoft.com/office/drawing/2014/main" id="{73358F3D-4BBE-4BA0-89E7-03FBAEA945AE}"/>
              </a:ext>
            </a:extLst>
          </p:cNvPr>
          <p:cNvSpPr>
            <a:spLocks noGrp="1"/>
          </p:cNvSpPr>
          <p:nvPr>
            <p:ph type="ftr" sz="quarter" idx="11"/>
          </p:nvPr>
        </p:nvSpPr>
        <p:spPr/>
        <p:txBody>
          <a:bodyPr/>
          <a:lstStyle/>
          <a:p>
            <a:r>
              <a:rPr lang="en-US"/>
              <a:t>Ewan Dailly - 2101195</a:t>
            </a:r>
          </a:p>
        </p:txBody>
      </p:sp>
      <p:pic>
        <p:nvPicPr>
          <p:cNvPr id="5" name="Part Six">
            <a:hlinkClick r:id="" action="ppaction://media"/>
            <a:extLst>
              <a:ext uri="{FF2B5EF4-FFF2-40B4-BE49-F238E27FC236}">
                <a16:creationId xmlns:a16="http://schemas.microsoft.com/office/drawing/2014/main" id="{3C66C7E8-5AF7-4839-9DB2-9DD58C22B1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39602" y="5931514"/>
            <a:ext cx="487363" cy="487363"/>
          </a:xfrm>
          <a:prstGeom prst="rect">
            <a:avLst/>
          </a:prstGeom>
        </p:spPr>
      </p:pic>
    </p:spTree>
    <p:extLst>
      <p:ext uri="{BB962C8B-B14F-4D97-AF65-F5344CB8AC3E}">
        <p14:creationId xmlns:p14="http://schemas.microsoft.com/office/powerpoint/2010/main" val="58960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9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154E-1AF6-48D4-A372-FA5818150D68}"/>
              </a:ext>
            </a:extLst>
          </p:cNvPr>
          <p:cNvSpPr>
            <a:spLocks noGrp="1"/>
          </p:cNvSpPr>
          <p:nvPr>
            <p:ph type="title"/>
          </p:nvPr>
        </p:nvSpPr>
        <p:spPr/>
        <p:txBody>
          <a:bodyPr/>
          <a:lstStyle/>
          <a:p>
            <a:r>
              <a:rPr lang="en-US"/>
              <a:t>Computer Crime</a:t>
            </a:r>
          </a:p>
        </p:txBody>
      </p:sp>
      <p:sp>
        <p:nvSpPr>
          <p:cNvPr id="3" name="Content Placeholder 2">
            <a:extLst>
              <a:ext uri="{FF2B5EF4-FFF2-40B4-BE49-F238E27FC236}">
                <a16:creationId xmlns:a16="http://schemas.microsoft.com/office/drawing/2014/main" id="{E6614BCC-0207-48B7-AEAE-FC71400D861D}"/>
              </a:ext>
            </a:extLst>
          </p:cNvPr>
          <p:cNvSpPr>
            <a:spLocks noGrp="1"/>
          </p:cNvSpPr>
          <p:nvPr>
            <p:ph idx="1"/>
          </p:nvPr>
        </p:nvSpPr>
        <p:spPr/>
        <p:txBody>
          <a:bodyPr vert="horz" lIns="91440" tIns="45720" rIns="91440" bIns="45720" rtlCol="0" anchor="t">
            <a:normAutofit/>
          </a:bodyPr>
          <a:lstStyle/>
          <a:p>
            <a:endParaRPr lang="en-US"/>
          </a:p>
          <a:p>
            <a:r>
              <a:rPr lang="en-US"/>
              <a:t>Computer crime, also known as Cybercrime, is "criminal</a:t>
            </a:r>
            <a:r>
              <a:rPr lang="en-US">
                <a:ea typeface="+mn-lt"/>
                <a:cs typeface="+mn-lt"/>
              </a:rPr>
              <a:t> activity (such as fraud, theft, or distribution of child pornography) committed using a computer especially to illegally access, transmit, or manipulate data."</a:t>
            </a:r>
          </a:p>
          <a:p>
            <a:r>
              <a:rPr lang="en-US">
                <a:ea typeface="+mn-lt"/>
                <a:cs typeface="+mn-lt"/>
              </a:rPr>
              <a:t> (Definition from Merriam-Webster, accessed: 03/02/22, </a:t>
            </a:r>
            <a:r>
              <a:rPr lang="en-US">
                <a:ea typeface="+mn-lt"/>
                <a:cs typeface="+mn-lt"/>
                <a:hlinkClick r:id="rId4"/>
              </a:rPr>
              <a:t>https://www.merriam-webster.com/dictionary/cybercrime</a:t>
            </a:r>
            <a:r>
              <a:rPr lang="en-US">
                <a:ea typeface="+mn-lt"/>
                <a:cs typeface="+mn-lt"/>
              </a:rPr>
              <a:t>)</a:t>
            </a:r>
            <a:endParaRPr lang="en-US"/>
          </a:p>
          <a:p>
            <a:r>
              <a:rPr lang="en-US"/>
              <a:t>The most common types of computer crime are hacking, phishing, ransomware, denial of service attacks(DOS), identity theft, and fraud.</a:t>
            </a:r>
          </a:p>
          <a:p>
            <a:endParaRPr lang="en-US"/>
          </a:p>
        </p:txBody>
      </p:sp>
      <p:sp>
        <p:nvSpPr>
          <p:cNvPr id="4" name="Footer Placeholder 3">
            <a:extLst>
              <a:ext uri="{FF2B5EF4-FFF2-40B4-BE49-F238E27FC236}">
                <a16:creationId xmlns:a16="http://schemas.microsoft.com/office/drawing/2014/main" id="{3EC5BE19-4966-4C4E-A583-2BF4EEBEECB9}"/>
              </a:ext>
            </a:extLst>
          </p:cNvPr>
          <p:cNvSpPr>
            <a:spLocks noGrp="1"/>
          </p:cNvSpPr>
          <p:nvPr>
            <p:ph type="ftr" sz="quarter" idx="11"/>
          </p:nvPr>
        </p:nvSpPr>
        <p:spPr/>
        <p:txBody>
          <a:bodyPr/>
          <a:lstStyle/>
          <a:p>
            <a:r>
              <a:rPr lang="en-US"/>
              <a:t>Ewan Dailly - 2101195</a:t>
            </a:r>
          </a:p>
        </p:txBody>
      </p:sp>
      <p:pic>
        <p:nvPicPr>
          <p:cNvPr id="5" name="Picture 5">
            <a:extLst>
              <a:ext uri="{FF2B5EF4-FFF2-40B4-BE49-F238E27FC236}">
                <a16:creationId xmlns:a16="http://schemas.microsoft.com/office/drawing/2014/main" id="{57785BCD-305D-4ACF-9304-EAE6B9600A96}"/>
              </a:ext>
            </a:extLst>
          </p:cNvPr>
          <p:cNvPicPr>
            <a:picLocks noChangeAspect="1"/>
          </p:cNvPicPr>
          <p:nvPr/>
        </p:nvPicPr>
        <p:blipFill>
          <a:blip r:embed="rId5"/>
          <a:stretch>
            <a:fillRect/>
          </a:stretch>
        </p:blipFill>
        <p:spPr>
          <a:xfrm>
            <a:off x="7470019" y="567268"/>
            <a:ext cx="2815771" cy="1877181"/>
          </a:xfrm>
          <a:prstGeom prst="rect">
            <a:avLst/>
          </a:prstGeom>
        </p:spPr>
      </p:pic>
      <p:pic>
        <p:nvPicPr>
          <p:cNvPr id="7" name="Part One">
            <a:hlinkClick r:id="" action="ppaction://media"/>
            <a:extLst>
              <a:ext uri="{FF2B5EF4-FFF2-40B4-BE49-F238E27FC236}">
                <a16:creationId xmlns:a16="http://schemas.microsoft.com/office/drawing/2014/main" id="{97E6520B-8550-41F1-B423-AD8B04C799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93364" y="5776118"/>
            <a:ext cx="487363" cy="487363"/>
          </a:xfrm>
          <a:prstGeom prst="rect">
            <a:avLst/>
          </a:prstGeom>
        </p:spPr>
      </p:pic>
    </p:spTree>
    <p:extLst>
      <p:ext uri="{BB962C8B-B14F-4D97-AF65-F5344CB8AC3E}">
        <p14:creationId xmlns:p14="http://schemas.microsoft.com/office/powerpoint/2010/main" val="1189233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1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E9017-01D8-4A62-98D1-625EC0F5AB7E}"/>
              </a:ext>
            </a:extLst>
          </p:cNvPr>
          <p:cNvSpPr>
            <a:spLocks noGrp="1"/>
          </p:cNvSpPr>
          <p:nvPr>
            <p:ph type="title"/>
          </p:nvPr>
        </p:nvSpPr>
        <p:spPr/>
        <p:txBody>
          <a:bodyPr/>
          <a:lstStyle/>
          <a:p>
            <a:r>
              <a:rPr lang="en-US"/>
              <a:t>Reference List</a:t>
            </a:r>
          </a:p>
        </p:txBody>
      </p:sp>
      <p:sp>
        <p:nvSpPr>
          <p:cNvPr id="3" name="Content Placeholder 2">
            <a:extLst>
              <a:ext uri="{FF2B5EF4-FFF2-40B4-BE49-F238E27FC236}">
                <a16:creationId xmlns:a16="http://schemas.microsoft.com/office/drawing/2014/main" id="{C93A55F3-6EC9-4D4E-8CDB-24146F46AA7D}"/>
              </a:ext>
            </a:extLst>
          </p:cNvPr>
          <p:cNvSpPr>
            <a:spLocks noGrp="1"/>
          </p:cNvSpPr>
          <p:nvPr>
            <p:ph idx="1"/>
          </p:nvPr>
        </p:nvSpPr>
        <p:spPr>
          <a:xfrm>
            <a:off x="620565" y="2286826"/>
            <a:ext cx="11244864" cy="4459349"/>
          </a:xfrm>
        </p:spPr>
        <p:txBody>
          <a:bodyPr vert="horz" lIns="91440" tIns="45720" rIns="91440" bIns="45720" rtlCol="0" anchor="t">
            <a:noAutofit/>
          </a:bodyPr>
          <a:lstStyle/>
          <a:p>
            <a:r>
              <a:rPr lang="en-US" sz="1400">
                <a:latin typeface="Abadi Extra Light"/>
                <a:ea typeface="+mn-lt"/>
                <a:cs typeface="+mn-lt"/>
                <a:hlinkClick r:id="rId2"/>
              </a:rPr>
              <a:t>https://serocu.police.uk/computer-misuse-act/#:~:text=Section%203ZA%20of%20the%20Computer,is%2014%20years%20in%20prison</a:t>
            </a:r>
            <a:endParaRPr lang="en-US" sz="1400">
              <a:latin typeface="Abadi Extra Light"/>
              <a:ea typeface="+mn-lt"/>
              <a:cs typeface="+mn-lt"/>
            </a:endParaRPr>
          </a:p>
          <a:p>
            <a:r>
              <a:rPr lang="en-US" sz="1400">
                <a:latin typeface="Abadi Extra Light"/>
                <a:hlinkClick r:id="rId3"/>
              </a:rPr>
              <a:t>https://www.merriam-webster.com/dictionary/cybercrime</a:t>
            </a:r>
            <a:endParaRPr lang="en-US" sz="1400">
              <a:latin typeface="Abadi Extra Light"/>
            </a:endParaRPr>
          </a:p>
          <a:p>
            <a:r>
              <a:rPr lang="en-US" sz="1400">
                <a:latin typeface="Abadi Extra Light"/>
                <a:hlinkClick r:id="rId4"/>
              </a:rPr>
              <a:t>https://www.cps.gov.uk/legal-guidance/computer-misuse-act</a:t>
            </a:r>
            <a:endParaRPr lang="en-US" sz="1400">
              <a:latin typeface="Abadi Extra Light"/>
            </a:endParaRPr>
          </a:p>
          <a:p>
            <a:r>
              <a:rPr lang="en-US" sz="1400">
                <a:latin typeface="Abadi Extra Light"/>
                <a:hlinkClick r:id="rId5"/>
              </a:rPr>
              <a:t>https://www.acronis.com/en-gb/articles/nhs-cyber-attack/</a:t>
            </a:r>
            <a:endParaRPr lang="en-US" sz="1400">
              <a:latin typeface="Abadi Extra Light"/>
            </a:endParaRPr>
          </a:p>
          <a:p>
            <a:r>
              <a:rPr lang="en-US" sz="1400">
                <a:latin typeface="Abadi Extra Light"/>
                <a:hlinkClick r:id="rId6"/>
              </a:rPr>
              <a:t>https://www.kaspersky.co.uk/resource-center/threats/ransomware-wannacry</a:t>
            </a:r>
            <a:endParaRPr lang="en-US" sz="1400">
              <a:latin typeface="Abadi Extra Light"/>
            </a:endParaRPr>
          </a:p>
          <a:p>
            <a:r>
              <a:rPr lang="en-US" sz="1400">
                <a:latin typeface="Abadi Extra Light"/>
                <a:hlinkClick r:id="rId7"/>
              </a:rPr>
              <a:t>https://www.bbc.co.uk/news/uk-england-42733638</a:t>
            </a:r>
            <a:endParaRPr lang="en-US" sz="1400">
              <a:latin typeface="Abadi Extra Light"/>
            </a:endParaRPr>
          </a:p>
          <a:p>
            <a:r>
              <a:rPr lang="en-GB" sz="1400" b="0" i="0">
                <a:effectLst/>
                <a:latin typeface="Abadi Extra Light"/>
                <a:hlinkClick r:id="rId8"/>
              </a:rPr>
              <a:t>https://freemanlaw.com/computer-fraud-abuse-act-cfaa/</a:t>
            </a:r>
            <a:endParaRPr lang="en-GB" sz="1400" b="0" i="0">
              <a:effectLst/>
              <a:latin typeface="Abadi Extra Light"/>
            </a:endParaRPr>
          </a:p>
          <a:p>
            <a:r>
              <a:rPr lang="en-US" sz="1400">
                <a:latin typeface="Abadi Extra Light"/>
                <a:hlinkClick r:id="rId9"/>
              </a:rPr>
              <a:t>https://www.gov.uk/data-protection</a:t>
            </a:r>
            <a:endParaRPr lang="en-US" sz="1400">
              <a:latin typeface="Abadi Extra Light"/>
            </a:endParaRPr>
          </a:p>
          <a:p>
            <a:r>
              <a:rPr lang="en-US" sz="1400">
                <a:latin typeface="Abadi Extra Light"/>
                <a:hlinkClick r:id="rId10"/>
              </a:rPr>
              <a:t>https://www.itgovernance.co.uk/dpa-and-gdpr-penalties</a:t>
            </a:r>
            <a:r>
              <a:rPr lang="en-US" sz="1400">
                <a:latin typeface="Abadi Extra Light"/>
              </a:rPr>
              <a:t> </a:t>
            </a:r>
          </a:p>
          <a:p>
            <a:r>
              <a:rPr lang="en-US" sz="1400">
                <a:latin typeface="Abadi Extra Light"/>
                <a:ea typeface="+mn-lt"/>
                <a:cs typeface="+mn-lt"/>
                <a:hlinkClick r:id="rId11"/>
              </a:rPr>
              <a:t>https://iclg.com/practice-areas/cybersecurity-laws-and-regulations/england-and-wales</a:t>
            </a:r>
            <a:endParaRPr lang="en-US" sz="1400">
              <a:latin typeface="Abadi Extra Light"/>
              <a:ea typeface="+mn-lt"/>
              <a:cs typeface="+mn-lt"/>
            </a:endParaRPr>
          </a:p>
          <a:p>
            <a:r>
              <a:rPr lang="en-US" sz="1400">
                <a:latin typeface="Abadi Extra Light"/>
                <a:ea typeface="+mn-lt"/>
                <a:cs typeface="+mn-lt"/>
                <a:hlinkClick r:id="rId12"/>
              </a:rPr>
              <a:t>https://www.nationalcrimeagency.gov.uk/what-we-do/crime-threats/cyber-crime</a:t>
            </a:r>
            <a:r>
              <a:rPr lang="en-US" sz="1400">
                <a:latin typeface="Abadi Extra Light"/>
                <a:ea typeface="+mn-lt"/>
                <a:cs typeface="+mn-lt"/>
              </a:rPr>
              <a:t> </a:t>
            </a:r>
            <a:endParaRPr lang="en-US" sz="1400">
              <a:latin typeface="Abadi Extra Light"/>
            </a:endParaRPr>
          </a:p>
          <a:p>
            <a:endParaRPr lang="en-US" sz="600">
              <a:latin typeface="Abadi Extra Light"/>
            </a:endParaRPr>
          </a:p>
          <a:p>
            <a:endParaRPr lang="en-US" sz="600">
              <a:latin typeface="Century Gothic"/>
            </a:endParaRPr>
          </a:p>
          <a:p>
            <a:endParaRPr lang="en-US" sz="600">
              <a:latin typeface="Abadi Extra Light"/>
            </a:endParaRPr>
          </a:p>
          <a:p>
            <a:endParaRPr lang="en-US">
              <a:latin typeface="Century Gothic" panose="020B0502020202020204"/>
            </a:endParaRPr>
          </a:p>
          <a:p>
            <a:endParaRPr lang="en-US" dirty="0"/>
          </a:p>
          <a:p>
            <a:endParaRPr lang="en-US" dirty="0"/>
          </a:p>
          <a:p>
            <a:endParaRPr lang="en-US" dirty="0"/>
          </a:p>
        </p:txBody>
      </p:sp>
    </p:spTree>
    <p:extLst>
      <p:ext uri="{BB962C8B-B14F-4D97-AF65-F5344CB8AC3E}">
        <p14:creationId xmlns:p14="http://schemas.microsoft.com/office/powerpoint/2010/main" val="3498559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99CE7-4A06-4CB5-98CF-8C1AC746D812}"/>
              </a:ext>
            </a:extLst>
          </p:cNvPr>
          <p:cNvSpPr>
            <a:spLocks noGrp="1"/>
          </p:cNvSpPr>
          <p:nvPr>
            <p:ph type="title"/>
          </p:nvPr>
        </p:nvSpPr>
        <p:spPr/>
        <p:txBody>
          <a:bodyPr/>
          <a:lstStyle/>
          <a:p>
            <a:r>
              <a:rPr lang="en-US"/>
              <a:t>Reference List Continued</a:t>
            </a:r>
          </a:p>
        </p:txBody>
      </p:sp>
      <p:sp>
        <p:nvSpPr>
          <p:cNvPr id="3" name="Content Placeholder 2">
            <a:extLst>
              <a:ext uri="{FF2B5EF4-FFF2-40B4-BE49-F238E27FC236}">
                <a16:creationId xmlns:a16="http://schemas.microsoft.com/office/drawing/2014/main" id="{69E7EF85-1079-48D7-BC86-DFCF2A5E1517}"/>
              </a:ext>
            </a:extLst>
          </p:cNvPr>
          <p:cNvSpPr>
            <a:spLocks noGrp="1"/>
          </p:cNvSpPr>
          <p:nvPr>
            <p:ph idx="1"/>
          </p:nvPr>
        </p:nvSpPr>
        <p:spPr/>
        <p:txBody>
          <a:bodyPr vert="horz" lIns="91440" tIns="45720" rIns="91440" bIns="45720" rtlCol="0" anchor="t">
            <a:normAutofit fontScale="70000" lnSpcReduction="20000"/>
          </a:bodyPr>
          <a:lstStyle/>
          <a:p>
            <a:r>
              <a:rPr lang="en-US">
                <a:latin typeface="Abadi Extra Light"/>
                <a:ea typeface="+mn-lt"/>
                <a:cs typeface="+mn-lt"/>
                <a:hlinkClick r:id="rId2"/>
              </a:rPr>
              <a:t>https://lawtimesjournal.com/cyber-laws-in-united-kingdom/</a:t>
            </a:r>
            <a:r>
              <a:rPr lang="en-US">
                <a:latin typeface="Abadi Extra Light"/>
                <a:ea typeface="+mn-lt"/>
                <a:cs typeface="+mn-lt"/>
              </a:rPr>
              <a:t> </a:t>
            </a:r>
          </a:p>
          <a:p>
            <a:r>
              <a:rPr lang="en-US">
                <a:latin typeface="Abadi Extra Light"/>
                <a:ea typeface="+mn-lt"/>
                <a:cs typeface="+mn-lt"/>
                <a:hlinkClick r:id="rId3"/>
              </a:rPr>
              <a:t>https://www.cityam.com/uk-loses-2-5bn-in-fraud-and-cyber-crime-cases-during-2021/</a:t>
            </a:r>
            <a:r>
              <a:rPr lang="en-US">
                <a:latin typeface="Abadi Extra Light"/>
                <a:ea typeface="+mn-lt"/>
                <a:cs typeface="+mn-lt"/>
              </a:rPr>
              <a:t> </a:t>
            </a:r>
          </a:p>
          <a:p>
            <a:r>
              <a:rPr lang="en-US">
                <a:latin typeface="Abadi Extra Light"/>
                <a:ea typeface="+mn-lt"/>
                <a:cs typeface="+mn-lt"/>
                <a:hlinkClick r:id="rId4"/>
              </a:rPr>
              <a:t>https://www.ramsac.com/blog/cybercrime-legislation-uk/</a:t>
            </a:r>
            <a:r>
              <a:rPr lang="en-US">
                <a:latin typeface="Abadi Extra Light"/>
                <a:ea typeface="+mn-lt"/>
                <a:cs typeface="+mn-lt"/>
              </a:rPr>
              <a:t> </a:t>
            </a:r>
          </a:p>
          <a:p>
            <a:r>
              <a:rPr lang="en-US">
                <a:latin typeface="Abadi Extra Light"/>
                <a:ea typeface="+mn-lt"/>
                <a:cs typeface="+mn-lt"/>
                <a:hlinkClick r:id="rId5"/>
              </a:rPr>
              <a:t>https://cms.law/en/int/expert-guides/cms-expert-guide-to-data-protection-and-cyber-security-laws/united-kingdom</a:t>
            </a:r>
            <a:r>
              <a:rPr lang="en-US">
                <a:latin typeface="Abadi Extra Light"/>
                <a:ea typeface="+mn-lt"/>
                <a:cs typeface="+mn-lt"/>
              </a:rPr>
              <a:t> </a:t>
            </a:r>
          </a:p>
          <a:p>
            <a:r>
              <a:rPr lang="en-US">
                <a:latin typeface="Abadi Extra Light"/>
                <a:ea typeface="+mn-lt"/>
                <a:cs typeface="+mn-lt"/>
                <a:hlinkClick r:id="rId6"/>
              </a:rPr>
              <a:t>https://www.bbc.co.uk/news/technology-57011639</a:t>
            </a:r>
            <a:r>
              <a:rPr lang="en-US">
                <a:latin typeface="Abadi Extra Light"/>
                <a:ea typeface="+mn-lt"/>
                <a:cs typeface="+mn-lt"/>
              </a:rPr>
              <a:t> </a:t>
            </a:r>
          </a:p>
          <a:p>
            <a:r>
              <a:rPr lang="en-US">
                <a:latin typeface="Abadi Extra Light"/>
                <a:hlinkClick r:id="rId7"/>
              </a:rPr>
              <a:t>https://www.theguardian.com/media/2017/nov/30/press-freedom-at-all-time-low-journalist-safety-article-19-v-dem-study</a:t>
            </a:r>
            <a:endParaRPr lang="en-US">
              <a:latin typeface="Abadi Extra Light"/>
              <a:ea typeface="+mn-lt"/>
              <a:cs typeface="+mn-lt"/>
            </a:endParaRPr>
          </a:p>
          <a:p>
            <a:r>
              <a:rPr lang="en-US">
                <a:latin typeface="Abadi Extra Light"/>
                <a:hlinkClick r:id="rId8"/>
              </a:rPr>
              <a:t>https://assets.publishing.service.gov.uk/government/uploads/system/uploads/attachment_data/file/473745/Factsheet-Internet_Connection_Records.pdf</a:t>
            </a:r>
            <a:endParaRPr lang="en-US">
              <a:latin typeface="Abadi Extra Light"/>
              <a:ea typeface="+mn-lt"/>
              <a:cs typeface="+mn-lt"/>
            </a:endParaRPr>
          </a:p>
          <a:p>
            <a:r>
              <a:rPr lang="en-US">
                <a:latin typeface="Abadi Extra Light"/>
                <a:hlinkClick r:id="rId9"/>
              </a:rPr>
              <a:t>https://www.gchq.gov.uk/information/investigatory-powers-act</a:t>
            </a:r>
            <a:endParaRPr lang="en-US">
              <a:latin typeface="Abadi Extra Light"/>
              <a:ea typeface="+mn-lt"/>
              <a:cs typeface="+mn-lt"/>
            </a:endParaRPr>
          </a:p>
          <a:p>
            <a:r>
              <a:rPr lang="en-US">
                <a:latin typeface="Abadi Extra Light"/>
                <a:hlinkClick r:id="rId10"/>
              </a:rPr>
              <a:t>https://www.gov.uk/government/collections/investigatory-powers-bill</a:t>
            </a:r>
            <a:endParaRPr lang="en-US">
              <a:latin typeface="Abadi Extra Light"/>
              <a:hlinkClick r:id="rId10"/>
            </a:endParaRPr>
          </a:p>
          <a:p>
            <a:r>
              <a:rPr lang="en-US">
                <a:latin typeface="Abadi Extra Light"/>
                <a:ea typeface="+mn-lt"/>
                <a:cs typeface="+mn-lt"/>
                <a:hlinkClick r:id="rId11"/>
              </a:rPr>
              <a:t>https://ico.org.uk/for-organisations/the-guide-to-nis/security-requirements/</a:t>
            </a:r>
            <a:endParaRPr lang="en-US">
              <a:latin typeface="Abadi Extra Light"/>
              <a:ea typeface="+mn-lt"/>
              <a:cs typeface="+mn-lt"/>
            </a:endParaRPr>
          </a:p>
          <a:p>
            <a:r>
              <a:rPr lang="en-US">
                <a:latin typeface="Abadi Extra Light"/>
                <a:ea typeface="+mn-lt"/>
                <a:cs typeface="+mn-lt"/>
                <a:hlinkClick r:id="rId12"/>
              </a:rPr>
              <a:t>https://www.legislation.gov.uk/uksi/2018/506/contents</a:t>
            </a:r>
            <a:endParaRPr lang="en-US">
              <a:latin typeface="Abadi Extra Light"/>
            </a:endParaRPr>
          </a:p>
          <a:p>
            <a:pPr marL="0" indent="0">
              <a:buNone/>
            </a:pPr>
            <a:endParaRPr lang="en-US">
              <a:latin typeface="Century Gothic"/>
            </a:endParaRPr>
          </a:p>
          <a:p>
            <a:endParaRPr lang="en-US">
              <a:latin typeface="Century Gothic"/>
            </a:endParaRPr>
          </a:p>
        </p:txBody>
      </p:sp>
    </p:spTree>
    <p:extLst>
      <p:ext uri="{BB962C8B-B14F-4D97-AF65-F5344CB8AC3E}">
        <p14:creationId xmlns:p14="http://schemas.microsoft.com/office/powerpoint/2010/main" val="46356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E154E-1AF6-48D4-A372-FA5818150D68}"/>
              </a:ext>
            </a:extLst>
          </p:cNvPr>
          <p:cNvSpPr>
            <a:spLocks noGrp="1"/>
          </p:cNvSpPr>
          <p:nvPr>
            <p:ph type="title"/>
          </p:nvPr>
        </p:nvSpPr>
        <p:spPr/>
        <p:txBody>
          <a:bodyPr/>
          <a:lstStyle/>
          <a:p>
            <a:r>
              <a:rPr lang="en-US"/>
              <a:t>British Laws/Acts</a:t>
            </a:r>
          </a:p>
        </p:txBody>
      </p:sp>
      <p:sp>
        <p:nvSpPr>
          <p:cNvPr id="3" name="Content Placeholder 2">
            <a:extLst>
              <a:ext uri="{FF2B5EF4-FFF2-40B4-BE49-F238E27FC236}">
                <a16:creationId xmlns:a16="http://schemas.microsoft.com/office/drawing/2014/main" id="{E6614BCC-0207-48B7-AEAE-FC71400D861D}"/>
              </a:ext>
            </a:extLst>
          </p:cNvPr>
          <p:cNvSpPr>
            <a:spLocks noGrp="1"/>
          </p:cNvSpPr>
          <p:nvPr>
            <p:ph idx="1"/>
          </p:nvPr>
        </p:nvSpPr>
        <p:spPr/>
        <p:txBody>
          <a:bodyPr vert="horz" lIns="91440" tIns="45720" rIns="91440" bIns="45720" rtlCol="0" anchor="t">
            <a:normAutofit/>
          </a:bodyPr>
          <a:lstStyle/>
          <a:p>
            <a:r>
              <a:rPr lang="en-US"/>
              <a:t>Below are a list of British laws that are currently being used to prosecute people for committing computer crime.</a:t>
            </a:r>
          </a:p>
          <a:p>
            <a:r>
              <a:rPr lang="en-US"/>
              <a:t>Computer Misuse Act (1990)</a:t>
            </a:r>
          </a:p>
          <a:p>
            <a:r>
              <a:rPr lang="en-US"/>
              <a:t>Data Protection Act (2018)</a:t>
            </a:r>
          </a:p>
          <a:p>
            <a:r>
              <a:rPr lang="en-US"/>
              <a:t>The Communications Act (2003)</a:t>
            </a:r>
          </a:p>
          <a:p>
            <a:r>
              <a:rPr lang="en-US"/>
              <a:t>The IPA (2016)</a:t>
            </a:r>
          </a:p>
          <a:p>
            <a:r>
              <a:rPr lang="en-US"/>
              <a:t>The Malicious Communications Act (1988)</a:t>
            </a:r>
          </a:p>
          <a:p>
            <a:r>
              <a:rPr lang="en-US">
                <a:ea typeface="+mn-lt"/>
                <a:cs typeface="+mn-lt"/>
              </a:rPr>
              <a:t>The Network and Information Systems Regulations (2018) </a:t>
            </a:r>
            <a:endParaRPr lang="en-US"/>
          </a:p>
        </p:txBody>
      </p:sp>
      <p:sp>
        <p:nvSpPr>
          <p:cNvPr id="4" name="Footer Placeholder 3">
            <a:extLst>
              <a:ext uri="{FF2B5EF4-FFF2-40B4-BE49-F238E27FC236}">
                <a16:creationId xmlns:a16="http://schemas.microsoft.com/office/drawing/2014/main" id="{3EC5BE19-4966-4C4E-A583-2BF4EEBEECB9}"/>
              </a:ext>
            </a:extLst>
          </p:cNvPr>
          <p:cNvSpPr>
            <a:spLocks noGrp="1"/>
          </p:cNvSpPr>
          <p:nvPr>
            <p:ph type="ftr" sz="quarter" idx="11"/>
          </p:nvPr>
        </p:nvSpPr>
        <p:spPr/>
        <p:txBody>
          <a:bodyPr/>
          <a:lstStyle/>
          <a:p>
            <a:r>
              <a:rPr lang="en-US"/>
              <a:t>Ewan Dailly - 2101195</a:t>
            </a:r>
          </a:p>
        </p:txBody>
      </p:sp>
      <p:pic>
        <p:nvPicPr>
          <p:cNvPr id="5" name="Picture 5" descr="Logo, company name&#10;&#10;Description automatically generated">
            <a:extLst>
              <a:ext uri="{FF2B5EF4-FFF2-40B4-BE49-F238E27FC236}">
                <a16:creationId xmlns:a16="http://schemas.microsoft.com/office/drawing/2014/main" id="{EDFE661C-8EDB-4E6F-8668-8CE8D786BD19}"/>
              </a:ext>
            </a:extLst>
          </p:cNvPr>
          <p:cNvPicPr>
            <a:picLocks noChangeAspect="1"/>
          </p:cNvPicPr>
          <p:nvPr/>
        </p:nvPicPr>
        <p:blipFill>
          <a:blip r:embed="rId4"/>
          <a:stretch>
            <a:fillRect/>
          </a:stretch>
        </p:blipFill>
        <p:spPr>
          <a:xfrm>
            <a:off x="7323551" y="561583"/>
            <a:ext cx="2743200" cy="1371600"/>
          </a:xfrm>
          <a:prstGeom prst="rect">
            <a:avLst/>
          </a:prstGeom>
        </p:spPr>
      </p:pic>
      <p:pic>
        <p:nvPicPr>
          <p:cNvPr id="6" name="Part Two">
            <a:hlinkClick r:id="" action="ppaction://media"/>
            <a:extLst>
              <a:ext uri="{FF2B5EF4-FFF2-40B4-BE49-F238E27FC236}">
                <a16:creationId xmlns:a16="http://schemas.microsoft.com/office/drawing/2014/main" id="{5CF576DD-D351-4D7A-852F-D04A1D153B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93364" y="5776118"/>
            <a:ext cx="487363" cy="487363"/>
          </a:xfrm>
          <a:prstGeom prst="rect">
            <a:avLst/>
          </a:prstGeom>
        </p:spPr>
      </p:pic>
    </p:spTree>
    <p:extLst>
      <p:ext uri="{BB962C8B-B14F-4D97-AF65-F5344CB8AC3E}">
        <p14:creationId xmlns:p14="http://schemas.microsoft.com/office/powerpoint/2010/main" val="352135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13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E0E63-95DB-46B5-BC6B-446901B49034}"/>
              </a:ext>
            </a:extLst>
          </p:cNvPr>
          <p:cNvSpPr>
            <a:spLocks noGrp="1"/>
          </p:cNvSpPr>
          <p:nvPr>
            <p:ph type="title"/>
          </p:nvPr>
        </p:nvSpPr>
        <p:spPr/>
        <p:txBody>
          <a:bodyPr/>
          <a:lstStyle/>
          <a:p>
            <a:r>
              <a:rPr lang="en-US" dirty="0"/>
              <a:t>American Laws</a:t>
            </a:r>
          </a:p>
        </p:txBody>
      </p:sp>
      <p:sp>
        <p:nvSpPr>
          <p:cNvPr id="3" name="Content Placeholder 2">
            <a:extLst>
              <a:ext uri="{FF2B5EF4-FFF2-40B4-BE49-F238E27FC236}">
                <a16:creationId xmlns:a16="http://schemas.microsoft.com/office/drawing/2014/main" id="{41B85F64-0508-45D0-BDF2-928E4D1E3F9C}"/>
              </a:ext>
            </a:extLst>
          </p:cNvPr>
          <p:cNvSpPr>
            <a:spLocks noGrp="1"/>
          </p:cNvSpPr>
          <p:nvPr>
            <p:ph idx="1"/>
          </p:nvPr>
        </p:nvSpPr>
        <p:spPr>
          <a:xfrm>
            <a:off x="1154954" y="2603500"/>
            <a:ext cx="8825659" cy="3759200"/>
          </a:xfrm>
        </p:spPr>
        <p:txBody>
          <a:bodyPr vert="horz" lIns="91440" tIns="45720" rIns="91440" bIns="45720" rtlCol="0" anchor="t">
            <a:normAutofit/>
          </a:bodyPr>
          <a:lstStyle/>
          <a:p>
            <a:r>
              <a:rPr lang="en-US" dirty="0"/>
              <a:t>As well as the UK the USA also had to address the legal aspect of the rise of computers and so in 1986 the US Congress Passed the Computer Fraud and Misuse act or CFAA for short, to strengthen the law in this new industry and help protect the American public and businesses. </a:t>
            </a:r>
          </a:p>
          <a:p>
            <a:r>
              <a:rPr lang="en-US" dirty="0"/>
              <a:t>Over the Years this act has been amended in order to help cope with advancements in computing as well as criminals and state actors trying to target different parts of US society.</a:t>
            </a:r>
          </a:p>
          <a:p>
            <a:r>
              <a:rPr lang="en-US" dirty="0"/>
              <a:t>However this is not the only law that covers cyber security as many US national security laws apply to data accessed that might be sensitive to the American government these indictments have been seen in high profile cases such as Edward Snowden and Chelsea Manning and the ongoing extradition case of Julian Assange.</a:t>
            </a:r>
          </a:p>
        </p:txBody>
      </p:sp>
      <p:sp>
        <p:nvSpPr>
          <p:cNvPr id="5" name="TextBox 4">
            <a:extLst>
              <a:ext uri="{FF2B5EF4-FFF2-40B4-BE49-F238E27FC236}">
                <a16:creationId xmlns:a16="http://schemas.microsoft.com/office/drawing/2014/main" id="{765450E4-48E8-4C13-8073-EFBF4A34F452}"/>
              </a:ext>
            </a:extLst>
          </p:cNvPr>
          <p:cNvSpPr txBox="1"/>
          <p:nvPr/>
        </p:nvSpPr>
        <p:spPr>
          <a:xfrm>
            <a:off x="306820" y="6369542"/>
            <a:ext cx="315781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solidFill>
                  <a:schemeClr val="accent1"/>
                </a:solidFill>
              </a:rPr>
              <a:t>Myles Daniels 2104397</a:t>
            </a:r>
          </a:p>
        </p:txBody>
      </p:sp>
      <p:pic>
        <p:nvPicPr>
          <p:cNvPr id="4" name="Slide 4">
            <a:hlinkClick r:id="" action="ppaction://media"/>
            <a:extLst>
              <a:ext uri="{FF2B5EF4-FFF2-40B4-BE49-F238E27FC236}">
                <a16:creationId xmlns:a16="http://schemas.microsoft.com/office/drawing/2014/main" id="{DC6C9506-0A10-4DF0-A52B-4A16CF75296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05028" y="6166342"/>
            <a:ext cx="406400" cy="406400"/>
          </a:xfrm>
          <a:prstGeom prst="rect">
            <a:avLst/>
          </a:prstGeom>
        </p:spPr>
      </p:pic>
    </p:spTree>
    <p:custDataLst>
      <p:tags r:id="rId1"/>
    </p:custDataLst>
    <p:extLst>
      <p:ext uri="{BB962C8B-B14F-4D97-AF65-F5344CB8AC3E}">
        <p14:creationId xmlns:p14="http://schemas.microsoft.com/office/powerpoint/2010/main" val="2900389787"/>
      </p:ext>
    </p:extLst>
  </p:cSld>
  <p:clrMapOvr>
    <a:masterClrMapping/>
  </p:clrMapOvr>
  <mc:AlternateContent xmlns:mc="http://schemas.openxmlformats.org/markup-compatibility/2006">
    <mc:Choice xmlns:p14="http://schemas.microsoft.com/office/powerpoint/2010/main" Requires="p14">
      <p:transition p14:dur="0" advTm="99507"/>
    </mc:Choice>
    <mc:Fallback>
      <p:transition advTm="9950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par>
                          <p:cTn id="23" fill="hold">
                            <p:stCondLst>
                              <p:cond delay="500"/>
                            </p:stCondLst>
                            <p:childTnLst>
                              <p:par>
                                <p:cTn id="24" presetID="1" presetClass="mediacall" presetSubtype="0" fill="hold" nodeType="afterEffect">
                                  <p:stCondLst>
                                    <p:cond delay="0"/>
                                  </p:stCondLst>
                                  <p:childTnLst>
                                    <p:cmd type="call" cmd="playFrom(0.0)">
                                      <p:cBhvr>
                                        <p:cTn id="25" dur="995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4"/>
                </p:tgtEl>
              </p:cMediaNode>
            </p:audio>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0F4BF-2162-4BF4-8B1C-A5CC87C963FF}"/>
              </a:ext>
            </a:extLst>
          </p:cNvPr>
          <p:cNvSpPr>
            <a:spLocks noGrp="1"/>
          </p:cNvSpPr>
          <p:nvPr>
            <p:ph type="title"/>
          </p:nvPr>
        </p:nvSpPr>
        <p:spPr/>
        <p:txBody>
          <a:bodyPr/>
          <a:lstStyle/>
          <a:p>
            <a:r>
              <a:rPr lang="en-US" dirty="0"/>
              <a:t>American Laws Continued </a:t>
            </a:r>
          </a:p>
        </p:txBody>
      </p:sp>
      <p:sp>
        <p:nvSpPr>
          <p:cNvPr id="5" name="TextBox 4">
            <a:extLst>
              <a:ext uri="{FF2B5EF4-FFF2-40B4-BE49-F238E27FC236}">
                <a16:creationId xmlns:a16="http://schemas.microsoft.com/office/drawing/2014/main" id="{1D4DA99C-37CE-465C-864B-31A855687413}"/>
              </a:ext>
            </a:extLst>
          </p:cNvPr>
          <p:cNvSpPr txBox="1"/>
          <p:nvPr/>
        </p:nvSpPr>
        <p:spPr>
          <a:xfrm>
            <a:off x="523930" y="2257527"/>
            <a:ext cx="1107326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The computer laws in the USA are mainly Federal in nature owing to the complex cross state lines even international nature of computer crime and covers most of the traditional types of computer related offences and sets out lengthy prison sentences for such crimes as shown below.</a:t>
            </a:r>
          </a:p>
        </p:txBody>
      </p:sp>
      <p:pic>
        <p:nvPicPr>
          <p:cNvPr id="6" name="Picture 6" descr="A picture containing table&#10;&#10;Description automatically generated">
            <a:extLst>
              <a:ext uri="{FF2B5EF4-FFF2-40B4-BE49-F238E27FC236}">
                <a16:creationId xmlns:a16="http://schemas.microsoft.com/office/drawing/2014/main" id="{7EDACF7D-ACA6-41D8-9466-D52A085A7BB6}"/>
              </a:ext>
            </a:extLst>
          </p:cNvPr>
          <p:cNvPicPr>
            <a:picLocks noChangeAspect="1"/>
          </p:cNvPicPr>
          <p:nvPr/>
        </p:nvPicPr>
        <p:blipFill>
          <a:blip r:embed="rId4"/>
          <a:stretch>
            <a:fillRect/>
          </a:stretch>
        </p:blipFill>
        <p:spPr>
          <a:xfrm>
            <a:off x="656304" y="3176796"/>
            <a:ext cx="4672780" cy="3540119"/>
          </a:xfrm>
          <a:prstGeom prst="rect">
            <a:avLst/>
          </a:prstGeom>
        </p:spPr>
      </p:pic>
      <p:sp>
        <p:nvSpPr>
          <p:cNvPr id="7" name="TextBox 6">
            <a:extLst>
              <a:ext uri="{FF2B5EF4-FFF2-40B4-BE49-F238E27FC236}">
                <a16:creationId xmlns:a16="http://schemas.microsoft.com/office/drawing/2014/main" id="{6A1ADB45-D31B-483C-AD37-37DE52916224}"/>
              </a:ext>
            </a:extLst>
          </p:cNvPr>
          <p:cNvSpPr txBox="1"/>
          <p:nvPr/>
        </p:nvSpPr>
        <p:spPr>
          <a:xfrm>
            <a:off x="5486400" y="3379694"/>
            <a:ext cx="58674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However stricter penalties may apply for computer crimes if they are committed for the purpose of accessing sensitive government information in particularly on behalf of a foreign government such offences can be indicted as unauthorized disclosure or possession of sensitive information or even Treason.</a:t>
            </a:r>
          </a:p>
        </p:txBody>
      </p:sp>
      <p:sp>
        <p:nvSpPr>
          <p:cNvPr id="9" name="TextBox 8">
            <a:extLst>
              <a:ext uri="{FF2B5EF4-FFF2-40B4-BE49-F238E27FC236}">
                <a16:creationId xmlns:a16="http://schemas.microsoft.com/office/drawing/2014/main" id="{226C3366-4D28-40E3-B7C3-EFD87BF60F54}"/>
              </a:ext>
            </a:extLst>
          </p:cNvPr>
          <p:cNvSpPr txBox="1"/>
          <p:nvPr/>
        </p:nvSpPr>
        <p:spPr>
          <a:xfrm>
            <a:off x="5461458" y="6482146"/>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dirty="0">
                <a:solidFill>
                  <a:schemeClr val="accent1"/>
                </a:solidFill>
              </a:rPr>
              <a:t>Myles Daniels 2104397</a:t>
            </a:r>
          </a:p>
        </p:txBody>
      </p:sp>
      <p:pic>
        <p:nvPicPr>
          <p:cNvPr id="11" name="slide5">
            <a:hlinkClick r:id="" action="ppaction://media"/>
            <a:extLst>
              <a:ext uri="{FF2B5EF4-FFF2-40B4-BE49-F238E27FC236}">
                <a16:creationId xmlns:a16="http://schemas.microsoft.com/office/drawing/2014/main" id="{E63FF58B-67F4-446E-870F-FAA857125C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97198" y="6177522"/>
            <a:ext cx="406400" cy="406400"/>
          </a:xfrm>
          <a:prstGeom prst="rect">
            <a:avLst/>
          </a:prstGeom>
        </p:spPr>
      </p:pic>
    </p:spTree>
    <p:extLst>
      <p:ext uri="{BB962C8B-B14F-4D97-AF65-F5344CB8AC3E}">
        <p14:creationId xmlns:p14="http://schemas.microsoft.com/office/powerpoint/2010/main" val="1821917668"/>
      </p:ext>
    </p:extLst>
  </p:cSld>
  <p:clrMapOvr>
    <a:masterClrMapping/>
  </p:clrMapOvr>
  <mc:AlternateContent xmlns:mc="http://schemas.openxmlformats.org/markup-compatibility/2006">
    <mc:Choice xmlns:p14="http://schemas.microsoft.com/office/powerpoint/2010/main" Requires="p14">
      <p:transition spd="slow" p14:dur="2000" advTm="127882"/>
    </mc:Choice>
    <mc:Fallback>
      <p:transition spd="slow" advTm="1278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par>
                          <p:cTn id="29" fill="hold">
                            <p:stCondLst>
                              <p:cond delay="500"/>
                            </p:stCondLst>
                            <p:childTnLst>
                              <p:par>
                                <p:cTn id="30" presetID="1" presetClass="mediacall" presetSubtype="0" fill="hold" nodeType="afterEffect">
                                  <p:stCondLst>
                                    <p:cond delay="0"/>
                                  </p:stCondLst>
                                  <p:childTnLst>
                                    <p:cmd type="call" cmd="playFrom(0.0)">
                                      <p:cBhvr>
                                        <p:cTn id="31" dur="12788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2" fill="hold" display="0">
                  <p:stCondLst>
                    <p:cond delay="indefinite"/>
                  </p:stCondLst>
                  <p:endCondLst>
                    <p:cond evt="onStopAudio" delay="0">
                      <p:tgtEl>
                        <p:sldTgt/>
                      </p:tgtEl>
                    </p:cond>
                  </p:endCondLst>
                </p:cTn>
                <p:tgtEl>
                  <p:spTgt spid="11"/>
                </p:tgtEl>
              </p:cMediaNode>
            </p:audio>
          </p:childTnLst>
        </p:cTn>
      </p:par>
    </p:tnLst>
    <p:bldLst>
      <p:bldP spid="2" grpId="0"/>
      <p:bldP spid="5"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2325A-BB23-42F3-9BC5-CC608B22AEE9}"/>
              </a:ext>
            </a:extLst>
          </p:cNvPr>
          <p:cNvSpPr>
            <a:spLocks noGrp="1"/>
          </p:cNvSpPr>
          <p:nvPr>
            <p:ph type="title"/>
          </p:nvPr>
        </p:nvSpPr>
        <p:spPr/>
        <p:txBody>
          <a:bodyPr/>
          <a:lstStyle/>
          <a:p>
            <a:r>
              <a:rPr lang="en-US"/>
              <a:t>British vs American law</a:t>
            </a:r>
          </a:p>
        </p:txBody>
      </p:sp>
      <p:sp>
        <p:nvSpPr>
          <p:cNvPr id="5" name="TextBox 4">
            <a:extLst>
              <a:ext uri="{FF2B5EF4-FFF2-40B4-BE49-F238E27FC236}">
                <a16:creationId xmlns:a16="http://schemas.microsoft.com/office/drawing/2014/main" id="{E418CE2F-7E13-4806-836D-D5A9FFFB2D77}"/>
              </a:ext>
            </a:extLst>
          </p:cNvPr>
          <p:cNvSpPr txBox="1"/>
          <p:nvPr/>
        </p:nvSpPr>
        <p:spPr>
          <a:xfrm>
            <a:off x="258676" y="2534474"/>
            <a:ext cx="5692877" cy="40164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t>Due to the different governmental, Legal and Societal differences that exist between the us and the UK so does those differences exits in the laws overseeing computer related offences as well A Key example of this is that the UK has expanded its laws to cover other types of computer related offences such as online harassment and abuse whereas the US has minimal legislation in that regard owing to the first amendment of the US constitution </a:t>
            </a:r>
          </a:p>
          <a:p>
            <a:endParaRPr lang="en-US" sz="1700"/>
          </a:p>
          <a:p>
            <a:r>
              <a:rPr lang="en-US" sz="1700"/>
              <a:t>Another major difference is that the UK has legislation that covers the use, storage and handling of personal data namely the Data Protection Act whereas the USA has no such code or law for the handling of such data</a:t>
            </a:r>
          </a:p>
        </p:txBody>
      </p:sp>
      <p:sp>
        <p:nvSpPr>
          <p:cNvPr id="6" name="TextBox 5">
            <a:extLst>
              <a:ext uri="{FF2B5EF4-FFF2-40B4-BE49-F238E27FC236}">
                <a16:creationId xmlns:a16="http://schemas.microsoft.com/office/drawing/2014/main" id="{457E7365-AE1B-41F1-83FA-ABF7406AC410}"/>
              </a:ext>
            </a:extLst>
          </p:cNvPr>
          <p:cNvSpPr txBox="1"/>
          <p:nvPr/>
        </p:nvSpPr>
        <p:spPr>
          <a:xfrm>
            <a:off x="62753" y="6550958"/>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solidFill>
                  <a:schemeClr val="accent1"/>
                </a:solidFill>
              </a:rPr>
              <a:t> Myles Daniels 2104397</a:t>
            </a:r>
          </a:p>
        </p:txBody>
      </p:sp>
      <p:sp>
        <p:nvSpPr>
          <p:cNvPr id="3" name="TextBox 2">
            <a:extLst>
              <a:ext uri="{FF2B5EF4-FFF2-40B4-BE49-F238E27FC236}">
                <a16:creationId xmlns:a16="http://schemas.microsoft.com/office/drawing/2014/main" id="{BED7B1E8-EE4D-4F4F-B8D5-75FABCC6B235}"/>
              </a:ext>
            </a:extLst>
          </p:cNvPr>
          <p:cNvSpPr txBox="1"/>
          <p:nvPr/>
        </p:nvSpPr>
        <p:spPr>
          <a:xfrm>
            <a:off x="6610210" y="2390684"/>
            <a:ext cx="5323114" cy="4524315"/>
          </a:xfrm>
          <a:prstGeom prst="rect">
            <a:avLst/>
          </a:prstGeom>
          <a:noFill/>
        </p:spPr>
        <p:txBody>
          <a:bodyPr wrap="square" rtlCol="0">
            <a:spAutoFit/>
          </a:bodyPr>
          <a:lstStyle/>
          <a:p>
            <a:r>
              <a:rPr lang="en-GB"/>
              <a:t>We can also compare the penalties for offences under the main computer misuse acts in both the UK and USA.</a:t>
            </a:r>
          </a:p>
          <a:p>
            <a:endParaRPr lang="en-GB"/>
          </a:p>
          <a:p>
            <a:r>
              <a:rPr lang="en-GB"/>
              <a:t>To start off with the offence of unauthorised access of computer material under the CMA (1990) can be punished by up to 2 years in prison a similar offence under the CFAA can land up to 5 years imprisonment. The US has generally more harsher Punishments in related to prison sentences with both countries issuing unlimited fines in the worst cases however both countries have a harsh view on computer misuse that impact governmental or national security interests can result in life imprisonment  </a:t>
            </a:r>
          </a:p>
        </p:txBody>
      </p:sp>
      <p:pic>
        <p:nvPicPr>
          <p:cNvPr id="10" name="Slide 6">
            <a:hlinkClick r:id="" action="ppaction://media"/>
            <a:extLst>
              <a:ext uri="{FF2B5EF4-FFF2-40B4-BE49-F238E27FC236}">
                <a16:creationId xmlns:a16="http://schemas.microsoft.com/office/drawing/2014/main" id="{F19FE83B-872B-4691-9D0F-F1583F61E0D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240449" y="6023428"/>
            <a:ext cx="406400" cy="406400"/>
          </a:xfrm>
          <a:prstGeom prst="rect">
            <a:avLst/>
          </a:prstGeom>
        </p:spPr>
      </p:pic>
    </p:spTree>
    <p:extLst>
      <p:ext uri="{BB962C8B-B14F-4D97-AF65-F5344CB8AC3E}">
        <p14:creationId xmlns:p14="http://schemas.microsoft.com/office/powerpoint/2010/main" val="325611761"/>
      </p:ext>
    </p:extLst>
  </p:cSld>
  <p:clrMapOvr>
    <a:masterClrMapping/>
  </p:clrMapOvr>
  <mc:AlternateContent xmlns:mc="http://schemas.openxmlformats.org/markup-compatibility/2006">
    <mc:Choice xmlns:p14="http://schemas.microsoft.com/office/powerpoint/2010/main" Requires="p14">
      <p:transition spd="slow" p14:dur="2000" advTm="136473"/>
    </mc:Choice>
    <mc:Fallback>
      <p:transition spd="slow" advTm="1364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1000" fill="hold"/>
                                        <p:tgtEl>
                                          <p:spTgt spid="3"/>
                                        </p:tgtEl>
                                        <p:attrNameLst>
                                          <p:attrName>ppt_w</p:attrName>
                                        </p:attrNameLst>
                                      </p:cBhvr>
                                      <p:tavLst>
                                        <p:tav tm="0">
                                          <p:val>
                                            <p:fltVal val="0"/>
                                          </p:val>
                                        </p:tav>
                                        <p:tav tm="100000">
                                          <p:val>
                                            <p:strVal val="#ppt_w"/>
                                          </p:val>
                                        </p:tav>
                                      </p:tavLst>
                                    </p:anim>
                                    <p:anim calcmode="lin" valueType="num">
                                      <p:cBhvr>
                                        <p:cTn id="20" dur="1000" fill="hold"/>
                                        <p:tgtEl>
                                          <p:spTgt spid="3"/>
                                        </p:tgtEl>
                                        <p:attrNameLst>
                                          <p:attrName>ppt_h</p:attrName>
                                        </p:attrNameLst>
                                      </p:cBhvr>
                                      <p:tavLst>
                                        <p:tav tm="0">
                                          <p:val>
                                            <p:fltVal val="0"/>
                                          </p:val>
                                        </p:tav>
                                        <p:tav tm="100000">
                                          <p:val>
                                            <p:strVal val="#ppt_h"/>
                                          </p:val>
                                        </p:tav>
                                      </p:tavLst>
                                    </p:anim>
                                    <p:anim calcmode="lin" valueType="num">
                                      <p:cBhvr>
                                        <p:cTn id="21" dur="1000" fill="hold"/>
                                        <p:tgtEl>
                                          <p:spTgt spid="3"/>
                                        </p:tgtEl>
                                        <p:attrNameLst>
                                          <p:attrName>style.rotation</p:attrName>
                                        </p:attrNameLst>
                                      </p:cBhvr>
                                      <p:tavLst>
                                        <p:tav tm="0">
                                          <p:val>
                                            <p:fltVal val="90"/>
                                          </p:val>
                                        </p:tav>
                                        <p:tav tm="100000">
                                          <p:val>
                                            <p:fltVal val="0"/>
                                          </p:val>
                                        </p:tav>
                                      </p:tavLst>
                                    </p:anim>
                                    <p:animEffect transition="in" filter="fade">
                                      <p:cBhvr>
                                        <p:cTn id="22" dur="1000"/>
                                        <p:tgtEl>
                                          <p:spTgt spid="3"/>
                                        </p:tgtEl>
                                      </p:cBhvr>
                                    </p:animEffect>
                                  </p:childTnLst>
                                </p:cTn>
                              </p:par>
                            </p:childTnLst>
                          </p:cTn>
                        </p:par>
                        <p:par>
                          <p:cTn id="23" fill="hold">
                            <p:stCondLst>
                              <p:cond delay="1000"/>
                            </p:stCondLst>
                            <p:childTnLst>
                              <p:par>
                                <p:cTn id="24" presetID="1" presetClass="mediacall" presetSubtype="0" fill="hold" nodeType="afterEffect">
                                  <p:stCondLst>
                                    <p:cond delay="0"/>
                                  </p:stCondLst>
                                  <p:childTnLst>
                                    <p:cmd type="call" cmd="playFrom(0.0)">
                                      <p:cBhvr>
                                        <p:cTn id="25" dur="13647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26" fill="hold" display="0">
                  <p:stCondLst>
                    <p:cond delay="indefinite"/>
                  </p:stCondLst>
                  <p:endCondLst>
                    <p:cond evt="onStopAudio" delay="0">
                      <p:tgtEl>
                        <p:sldTgt/>
                      </p:tgtEl>
                    </p:cond>
                  </p:endCondLst>
                </p:cTn>
                <p:tgtEl>
                  <p:spTgt spid="10"/>
                </p:tgtEl>
              </p:cMediaNode>
            </p:audio>
          </p:childTnLst>
        </p:cTn>
      </p:par>
    </p:tnLst>
    <p:bldLst>
      <p:bldP spid="2" grpId="0"/>
      <p:bldP spid="5"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7DB2-B849-4365-BD30-83FBACABB57F}"/>
              </a:ext>
            </a:extLst>
          </p:cNvPr>
          <p:cNvSpPr>
            <a:spLocks noGrp="1"/>
          </p:cNvSpPr>
          <p:nvPr>
            <p:ph type="title"/>
          </p:nvPr>
        </p:nvSpPr>
        <p:spPr/>
        <p:txBody>
          <a:bodyPr/>
          <a:lstStyle/>
          <a:p>
            <a:r>
              <a:rPr lang="en-US"/>
              <a:t>Working within the law (what's illegal)</a:t>
            </a:r>
          </a:p>
        </p:txBody>
      </p:sp>
      <p:sp>
        <p:nvSpPr>
          <p:cNvPr id="3" name="Content Placeholder 2">
            <a:extLst>
              <a:ext uri="{FF2B5EF4-FFF2-40B4-BE49-F238E27FC236}">
                <a16:creationId xmlns:a16="http://schemas.microsoft.com/office/drawing/2014/main" id="{2CCE73ED-A3FC-4B92-B16D-4562DA6657DA}"/>
              </a:ext>
            </a:extLst>
          </p:cNvPr>
          <p:cNvSpPr>
            <a:spLocks noGrp="1"/>
          </p:cNvSpPr>
          <p:nvPr>
            <p:ph idx="1"/>
          </p:nvPr>
        </p:nvSpPr>
        <p:spPr/>
        <p:txBody>
          <a:bodyPr vert="horz" lIns="91440" tIns="45720" rIns="91440" bIns="45720" rtlCol="0" anchor="t">
            <a:normAutofit fontScale="92500"/>
          </a:bodyPr>
          <a:lstStyle/>
          <a:p>
            <a:r>
              <a:rPr lang="en-US">
                <a:solidFill>
                  <a:srgbClr val="000000"/>
                </a:solidFill>
              </a:rPr>
              <a:t>What is legal can also become a grey area when dealing with the government given that they often make use of secretive hacking divisions to gather information from around the world. The American NSA for example has a division known as Tailored Access Operations (TAO) which is funded on a secretive budget. This group of hackers gather information from around the world and answer to very few laws in relation to what they can't do when dealing with other countries operating under a 'don’t get caught' policy.</a:t>
            </a:r>
          </a:p>
          <a:p>
            <a:r>
              <a:rPr lang="en-US">
                <a:solidFill>
                  <a:srgbClr val="000000"/>
                </a:solidFill>
              </a:rPr>
              <a:t>The American anti hacking law is controversially very vague in some areas and as such gives a lot of leeway towards ethical hackers. The term "</a:t>
            </a:r>
            <a:r>
              <a:rPr lang="en-US">
                <a:solidFill>
                  <a:srgbClr val="000000"/>
                </a:solidFill>
                <a:ea typeface="+mn-lt"/>
                <a:cs typeface="+mn-lt"/>
              </a:rPr>
              <a:t>exceeding authorized access" is the clause that causes the courts so many issues given how easily misinterpreted it could be from a legal standpoint.</a:t>
            </a:r>
          </a:p>
        </p:txBody>
      </p:sp>
      <p:sp>
        <p:nvSpPr>
          <p:cNvPr id="6" name="Footer Placeholder 5">
            <a:extLst>
              <a:ext uri="{FF2B5EF4-FFF2-40B4-BE49-F238E27FC236}">
                <a16:creationId xmlns:a16="http://schemas.microsoft.com/office/drawing/2014/main" id="{DB42A481-F799-410B-A495-2A4E312F8586}"/>
              </a:ext>
            </a:extLst>
          </p:cNvPr>
          <p:cNvSpPr>
            <a:spLocks noGrp="1"/>
          </p:cNvSpPr>
          <p:nvPr>
            <p:ph type="ftr" sz="quarter" idx="11"/>
          </p:nvPr>
        </p:nvSpPr>
        <p:spPr/>
        <p:txBody>
          <a:bodyPr/>
          <a:lstStyle/>
          <a:p>
            <a:r>
              <a:rPr lang="en-US"/>
              <a:t>Matthew Penman 2100908 (references in slide notes)</a:t>
            </a:r>
          </a:p>
        </p:txBody>
      </p:sp>
      <p:pic>
        <p:nvPicPr>
          <p:cNvPr id="7" name="Recorded Sound">
            <a:hlinkClick r:id="" action="ppaction://media"/>
            <a:extLst>
              <a:ext uri="{FF2B5EF4-FFF2-40B4-BE49-F238E27FC236}">
                <a16:creationId xmlns:a16="http://schemas.microsoft.com/office/drawing/2014/main" id="{24146074-ABDC-41D8-91FF-96DEB221F9A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53472" y="5410200"/>
            <a:ext cx="609600" cy="609600"/>
          </a:xfrm>
          <a:prstGeom prst="rect">
            <a:avLst/>
          </a:prstGeom>
        </p:spPr>
      </p:pic>
    </p:spTree>
    <p:extLst>
      <p:ext uri="{BB962C8B-B14F-4D97-AF65-F5344CB8AC3E}">
        <p14:creationId xmlns:p14="http://schemas.microsoft.com/office/powerpoint/2010/main" val="57141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87DB2-B849-4365-BD30-83FBACABB57F}"/>
              </a:ext>
            </a:extLst>
          </p:cNvPr>
          <p:cNvSpPr>
            <a:spLocks noGrp="1"/>
          </p:cNvSpPr>
          <p:nvPr>
            <p:ph type="title"/>
          </p:nvPr>
        </p:nvSpPr>
        <p:spPr/>
        <p:txBody>
          <a:bodyPr/>
          <a:lstStyle/>
          <a:p>
            <a:r>
              <a:rPr lang="en-US"/>
              <a:t>Continued</a:t>
            </a:r>
          </a:p>
        </p:txBody>
      </p:sp>
      <p:sp>
        <p:nvSpPr>
          <p:cNvPr id="3" name="Content Placeholder 2">
            <a:extLst>
              <a:ext uri="{FF2B5EF4-FFF2-40B4-BE49-F238E27FC236}">
                <a16:creationId xmlns:a16="http://schemas.microsoft.com/office/drawing/2014/main" id="{2CCE73ED-A3FC-4B92-B16D-4562DA6657DA}"/>
              </a:ext>
            </a:extLst>
          </p:cNvPr>
          <p:cNvSpPr>
            <a:spLocks noGrp="1"/>
          </p:cNvSpPr>
          <p:nvPr>
            <p:ph idx="1"/>
          </p:nvPr>
        </p:nvSpPr>
        <p:spPr/>
        <p:txBody>
          <a:bodyPr vert="horz" lIns="91440" tIns="45720" rIns="91440" bIns="45720" rtlCol="0" anchor="t">
            <a:normAutofit fontScale="92500" lnSpcReduction="20000"/>
          </a:bodyPr>
          <a:lstStyle/>
          <a:p>
            <a:r>
              <a:rPr lang="en-US">
                <a:ea typeface="+mn-lt"/>
                <a:cs typeface="+mn-lt"/>
              </a:rPr>
              <a:t>Other laws not directly linked to cybercrime can come into play as well such as identity theft laws which can be often breached by accident by hackers engaging in social engineering tactics to gain access to a system.</a:t>
            </a:r>
          </a:p>
          <a:p>
            <a:r>
              <a:rPr lang="en-US">
                <a:ea typeface="+mn-lt"/>
                <a:cs typeface="+mn-lt"/>
              </a:rPr>
              <a:t>In the year 2021 cybercrime is at an all-time high with "Four in ten businesses (39%) and a quarter of charities (26%) report having cyber security breaches or attacks in the last 12 months." This figure alone should be evidence that despite laws being in place to prosecute hackers should they be caught the attacks themselves must first be either stopped or the hacker to be arrested before they even become relevant.</a:t>
            </a:r>
          </a:p>
          <a:p>
            <a:r>
              <a:rPr lang="en-US">
                <a:ea typeface="+mn-lt"/>
                <a:cs typeface="+mn-lt"/>
              </a:rPr>
              <a:t>The simplest way of describing the laws restricting security specialists is that if they have been given permission to access a system then as long as that system is not damaged and no unauthorized information was accessed the hacker cannot be prosecuted under the current laws of either British or American legal systems.</a:t>
            </a:r>
          </a:p>
          <a:p>
            <a:endParaRPr lang="en-US">
              <a:ea typeface="+mn-lt"/>
              <a:cs typeface="+mn-lt"/>
            </a:endParaRPr>
          </a:p>
        </p:txBody>
      </p:sp>
      <p:sp>
        <p:nvSpPr>
          <p:cNvPr id="6" name="Footer Placeholder 5">
            <a:extLst>
              <a:ext uri="{FF2B5EF4-FFF2-40B4-BE49-F238E27FC236}">
                <a16:creationId xmlns:a16="http://schemas.microsoft.com/office/drawing/2014/main" id="{DB42A481-F799-410B-A495-2A4E312F8586}"/>
              </a:ext>
            </a:extLst>
          </p:cNvPr>
          <p:cNvSpPr>
            <a:spLocks noGrp="1"/>
          </p:cNvSpPr>
          <p:nvPr>
            <p:ph type="ftr" sz="quarter" idx="11"/>
          </p:nvPr>
        </p:nvSpPr>
        <p:spPr/>
        <p:txBody>
          <a:bodyPr/>
          <a:lstStyle/>
          <a:p>
            <a:r>
              <a:rPr lang="en-US"/>
              <a:t>Matthew Penman 2100908 (references in slide notes)</a:t>
            </a:r>
          </a:p>
        </p:txBody>
      </p:sp>
      <p:pic>
        <p:nvPicPr>
          <p:cNvPr id="5" name="Recorded Sound">
            <a:hlinkClick r:id="" action="ppaction://media"/>
            <a:extLst>
              <a:ext uri="{FF2B5EF4-FFF2-40B4-BE49-F238E27FC236}">
                <a16:creationId xmlns:a16="http://schemas.microsoft.com/office/drawing/2014/main" id="{B5AC5254-5EE7-4901-ACC0-815CC7957E5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04195" y="5712965"/>
            <a:ext cx="609600" cy="609600"/>
          </a:xfrm>
          <a:prstGeom prst="rect">
            <a:avLst/>
          </a:prstGeom>
        </p:spPr>
      </p:pic>
    </p:spTree>
    <p:extLst>
      <p:ext uri="{BB962C8B-B14F-4D97-AF65-F5344CB8AC3E}">
        <p14:creationId xmlns:p14="http://schemas.microsoft.com/office/powerpoint/2010/main" val="409666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A2C8-941D-4411-B3C4-1F2F89830EF4}"/>
              </a:ext>
            </a:extLst>
          </p:cNvPr>
          <p:cNvSpPr>
            <a:spLocks noGrp="1"/>
          </p:cNvSpPr>
          <p:nvPr>
            <p:ph type="title"/>
          </p:nvPr>
        </p:nvSpPr>
        <p:spPr/>
        <p:txBody>
          <a:bodyPr/>
          <a:lstStyle/>
          <a:p>
            <a:r>
              <a:rPr lang="en-US"/>
              <a:t>Are the laws effective?</a:t>
            </a:r>
          </a:p>
        </p:txBody>
      </p:sp>
      <p:sp>
        <p:nvSpPr>
          <p:cNvPr id="3" name="Content Placeholder 2">
            <a:extLst>
              <a:ext uri="{FF2B5EF4-FFF2-40B4-BE49-F238E27FC236}">
                <a16:creationId xmlns:a16="http://schemas.microsoft.com/office/drawing/2014/main" id="{08B42147-CCDC-42E0-9771-040CE9DA7084}"/>
              </a:ext>
            </a:extLst>
          </p:cNvPr>
          <p:cNvSpPr>
            <a:spLocks noGrp="1"/>
          </p:cNvSpPr>
          <p:nvPr>
            <p:ph idx="1"/>
          </p:nvPr>
        </p:nvSpPr>
        <p:spPr/>
        <p:txBody>
          <a:bodyPr vert="horz" lIns="91440" tIns="45720" rIns="91440" bIns="45720" rtlCol="0" anchor="t">
            <a:normAutofit fontScale="77500" lnSpcReduction="20000"/>
          </a:bodyPr>
          <a:lstStyle/>
          <a:p>
            <a:r>
              <a:rPr lang="en-US"/>
              <a:t>Laws such as the General data protection act(GDPR) have been effective at ensuring that businesses and other online entities put forward a minimum level of security and protection for the data of its users which in turn has limited to number of small-time hackers gaining easy access to this data.</a:t>
            </a:r>
          </a:p>
          <a:p>
            <a:r>
              <a:rPr lang="en-US"/>
              <a:t>There are several cases of prosecution under the relevant cyber security laws that my teammates will cover in the coming slides including some high-profile recent attacks such as the WannaCry virus.</a:t>
            </a:r>
          </a:p>
          <a:p>
            <a:r>
              <a:rPr lang="en-US"/>
              <a:t>In summary the current laws are effective for what they are and filled the base requirement for some form of legal action to exist to prosecute cyber criminals under however in the current age do these laws go far enough? And are they too restrictive for security professionals? The answer to this is rather clear in that some parts of the law is accurate and acceptable to the modern age while others are still trying to live in the past and need to be updated rapidly. </a:t>
            </a:r>
          </a:p>
          <a:p>
            <a:r>
              <a:rPr lang="en-US"/>
              <a:t>This has been realized by the British government who are currently implementing new cyber laws in response to increased cybercrime during the coronavirus pandemic. Their statistics show nearly half (49%) of Brits purchased a smart device during this pandemic and as such have felt the need to up its cyber laws to protect them from harm.</a:t>
            </a:r>
          </a:p>
        </p:txBody>
      </p:sp>
      <p:sp>
        <p:nvSpPr>
          <p:cNvPr id="6" name="Footer Placeholder 5">
            <a:extLst>
              <a:ext uri="{FF2B5EF4-FFF2-40B4-BE49-F238E27FC236}">
                <a16:creationId xmlns:a16="http://schemas.microsoft.com/office/drawing/2014/main" id="{51B69075-A2EC-4F7C-9768-0E63B3AFB986}"/>
              </a:ext>
            </a:extLst>
          </p:cNvPr>
          <p:cNvSpPr txBox="1">
            <a:spLocks/>
          </p:cNvSpPr>
          <p:nvPr/>
        </p:nvSpPr>
        <p:spPr>
          <a:xfrm>
            <a:off x="492284" y="6445915"/>
            <a:ext cx="3859795" cy="304801"/>
          </a:xfrm>
          <a:prstGeom prst="rect">
            <a:avLst/>
          </a:prstGeom>
        </p:spPr>
        <p:txBody>
          <a:bodyPr vert="horz" lIns="91440" tIns="45720" rIns="91440" bIns="45720" rtlCol="0" anchor="ctr"/>
          <a:lstStyle>
            <a:defPPr>
              <a:defRPr lang="en-US"/>
            </a:defPPr>
            <a:lvl1pPr marL="0" algn="l" defTabSz="914400" rtl="0" eaLnBrk="1" latinLnBrk="0" hangingPunct="1">
              <a:defRPr sz="1000" b="1" i="0" kern="1200">
                <a:solidFill>
                  <a:schemeClr val="accent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Matthew Penman 2100908 (references in slide notes)</a:t>
            </a:r>
          </a:p>
        </p:txBody>
      </p:sp>
      <p:pic>
        <p:nvPicPr>
          <p:cNvPr id="5" name="Recorded Sound">
            <a:hlinkClick r:id="" action="ppaction://media"/>
            <a:extLst>
              <a:ext uri="{FF2B5EF4-FFF2-40B4-BE49-F238E27FC236}">
                <a16:creationId xmlns:a16="http://schemas.microsoft.com/office/drawing/2014/main" id="{59EC589C-A1FE-4F4A-985B-04F2F854E7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71013" y="5715000"/>
            <a:ext cx="609600" cy="609600"/>
          </a:xfrm>
          <a:prstGeom prst="rect">
            <a:avLst/>
          </a:prstGeom>
        </p:spPr>
      </p:pic>
    </p:spTree>
    <p:extLst>
      <p:ext uri="{BB962C8B-B14F-4D97-AF65-F5344CB8AC3E}">
        <p14:creationId xmlns:p14="http://schemas.microsoft.com/office/powerpoint/2010/main" val="3768985905"/>
      </p:ext>
    </p:extLst>
  </p:cSld>
  <p:clrMapOvr>
    <a:masterClrMapping/>
  </p:clrMapOvr>
  <mc:AlternateContent xmlns:mc="http://schemas.openxmlformats.org/markup-compatibility/2006">
    <mc:Choice xmlns:p14="http://schemas.microsoft.com/office/powerpoint/2010/main" Requires="p14">
      <p:transition spd="slow" p14:dur="2000" advTm="114739"/>
    </mc:Choice>
    <mc:Fallback>
      <p:transition spd="slow" advTm="114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7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4|1|25|2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182</TotalTime>
  <Words>3118</Words>
  <Application>Microsoft Office PowerPoint</Application>
  <PresentationFormat>Widescreen</PresentationFormat>
  <Paragraphs>166</Paragraphs>
  <Slides>21</Slides>
  <Notes>4</Notes>
  <HiddenSlides>0</HiddenSlides>
  <MMClips>18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Abadi Extra Light</vt:lpstr>
      <vt:lpstr>Arial</vt:lpstr>
      <vt:lpstr>Calibri</vt:lpstr>
      <vt:lpstr>Century Gothic</vt:lpstr>
      <vt:lpstr>Wingdings 3</vt:lpstr>
      <vt:lpstr>Ion Boardroom</vt:lpstr>
      <vt:lpstr>Cyber law presentation</vt:lpstr>
      <vt:lpstr>Computer Crime</vt:lpstr>
      <vt:lpstr>British Laws/Acts</vt:lpstr>
      <vt:lpstr>American Laws</vt:lpstr>
      <vt:lpstr>American Laws Continued </vt:lpstr>
      <vt:lpstr>British vs American law</vt:lpstr>
      <vt:lpstr>Working within the law (what's illegal)</vt:lpstr>
      <vt:lpstr>Continued</vt:lpstr>
      <vt:lpstr>Are the laws effective?</vt:lpstr>
      <vt:lpstr>Computer Misuse Act (1990)</vt:lpstr>
      <vt:lpstr>Computer Misuse Act Implications</vt:lpstr>
      <vt:lpstr>The Communications Act (2003)</vt:lpstr>
      <vt:lpstr>Investigatory Powers Act (2016)</vt:lpstr>
      <vt:lpstr>Investigatory Powers Act (2016) (Continued)</vt:lpstr>
      <vt:lpstr>The Malicious Communications Act (1988)</vt:lpstr>
      <vt:lpstr>The Network and Information Sytems Regulations (2018)</vt:lpstr>
      <vt:lpstr>Data Protection Act (2018)</vt:lpstr>
      <vt:lpstr>WannaCry Ransomware Attack</vt:lpstr>
      <vt:lpstr>Alex Bessell Case</vt:lpstr>
      <vt:lpstr>Reference List</vt:lpstr>
      <vt:lpstr>Reference List Continued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myles</dc:creator>
  <cp:lastModifiedBy>MYLES DANIELS</cp:lastModifiedBy>
  <cp:revision>2</cp:revision>
  <dcterms:created xsi:type="dcterms:W3CDTF">2022-02-03T15:21:13Z</dcterms:created>
  <dcterms:modified xsi:type="dcterms:W3CDTF">2022-02-15T19:49:45Z</dcterms:modified>
</cp:coreProperties>
</file>